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337" r:id="rId3"/>
    <p:sldId id="336" r:id="rId4"/>
    <p:sldId id="287" r:id="rId5"/>
    <p:sldId id="334" r:id="rId6"/>
    <p:sldId id="335" r:id="rId7"/>
    <p:sldId id="338" r:id="rId8"/>
    <p:sldId id="317" r:id="rId9"/>
    <p:sldId id="327" r:id="rId10"/>
    <p:sldId id="318" r:id="rId11"/>
    <p:sldId id="319" r:id="rId12"/>
    <p:sldId id="320" r:id="rId13"/>
    <p:sldId id="321" r:id="rId14"/>
    <p:sldId id="325" r:id="rId15"/>
    <p:sldId id="28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5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3AB"/>
    <a:srgbClr val="364555"/>
    <a:srgbClr val="FCB030"/>
    <a:srgbClr val="EB5F56"/>
    <a:srgbClr val="EC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58" d="100"/>
          <a:sy n="58" d="100"/>
        </p:scale>
        <p:origin x="312" y="42"/>
      </p:cViewPr>
      <p:guideLst>
        <p:guide orient="horz" pos="2159"/>
        <p:guide pos="385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6F057F-C503-4354-B656-01B5AEED573D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DE23D-E1A6-4E23-893A-432587B374F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备注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备注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200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备注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913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3DDE23D-E1A6-4E23-893A-432587B374F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201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070B"/>
              </a:gs>
              <a:gs pos="100000">
                <a:srgbClr val="E5008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6"/>
          <p:cNvSpPr txBox="1"/>
          <p:nvPr userDrawn="1"/>
        </p:nvSpPr>
        <p:spPr>
          <a:xfrm>
            <a:off x="3020404" y="5190809"/>
            <a:ext cx="2560832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关注微信公众号查看使用教程和免费领取图标、模板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82" y="3850122"/>
            <a:ext cx="1993173" cy="1993173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6585601" y="3794362"/>
            <a:ext cx="4875773" cy="636304"/>
            <a:chOff x="721513" y="4633411"/>
            <a:chExt cx="4875773" cy="636304"/>
          </a:xfrm>
        </p:grpSpPr>
        <p:sp>
          <p:nvSpPr>
            <p:cNvPr id="11" name="椭圆 10"/>
            <p:cNvSpPr/>
            <p:nvPr/>
          </p:nvSpPr>
          <p:spPr>
            <a:xfrm>
              <a:off x="721513" y="463341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grpSp>
          <p:nvGrpSpPr>
            <p:cNvPr id="12" name="Group 4"/>
            <p:cNvGrpSpPr>
              <a:grpSpLocks noChangeAspect="1"/>
            </p:cNvGrpSpPr>
            <p:nvPr/>
          </p:nvGrpSpPr>
          <p:grpSpPr bwMode="auto">
            <a:xfrm>
              <a:off x="893071" y="4788474"/>
              <a:ext cx="293189" cy="334051"/>
              <a:chOff x="1807" y="2337"/>
              <a:chExt cx="574" cy="654"/>
            </a:xfrm>
            <a:solidFill>
              <a:schemeClr val="bg1"/>
            </a:solidFill>
          </p:grpSpPr>
          <p:sp>
            <p:nvSpPr>
              <p:cNvPr id="14" name="Freeform 5"/>
              <p:cNvSpPr/>
              <p:nvPr/>
            </p:nvSpPr>
            <p:spPr bwMode="auto">
              <a:xfrm>
                <a:off x="1852" y="2337"/>
                <a:ext cx="529" cy="654"/>
              </a:xfrm>
              <a:custGeom>
                <a:avLst/>
                <a:gdLst>
                  <a:gd name="T0" fmla="*/ 2355 w 2387"/>
                  <a:gd name="T1" fmla="*/ 0 h 2947"/>
                  <a:gd name="T2" fmla="*/ 2386 w 2387"/>
                  <a:gd name="T3" fmla="*/ 811 h 2947"/>
                  <a:gd name="T4" fmla="*/ 2343 w 2387"/>
                  <a:gd name="T5" fmla="*/ 855 h 2947"/>
                  <a:gd name="T6" fmla="*/ 2327 w 2387"/>
                  <a:gd name="T7" fmla="*/ 855 h 2947"/>
                  <a:gd name="T8" fmla="*/ 2284 w 2387"/>
                  <a:gd name="T9" fmla="*/ 821 h 2947"/>
                  <a:gd name="T10" fmla="*/ 2097 w 2387"/>
                  <a:gd name="T11" fmla="*/ 406 h 2947"/>
                  <a:gd name="T12" fmla="*/ 1770 w 2387"/>
                  <a:gd name="T13" fmla="*/ 306 h 2947"/>
                  <a:gd name="T14" fmla="*/ 1504 w 2387"/>
                  <a:gd name="T15" fmla="*/ 306 h 2947"/>
                  <a:gd name="T16" fmla="*/ 1462 w 2387"/>
                  <a:gd name="T17" fmla="*/ 349 h 2947"/>
                  <a:gd name="T18" fmla="*/ 1462 w 2387"/>
                  <a:gd name="T19" fmla="*/ 2484 h 2947"/>
                  <a:gd name="T20" fmla="*/ 1524 w 2387"/>
                  <a:gd name="T21" fmla="*/ 2780 h 2947"/>
                  <a:gd name="T22" fmla="*/ 1527 w 2387"/>
                  <a:gd name="T23" fmla="*/ 2784 h 2947"/>
                  <a:gd name="T24" fmla="*/ 1766 w 2387"/>
                  <a:gd name="T25" fmla="*/ 2862 h 2947"/>
                  <a:gd name="T26" fmla="*/ 1806 w 2387"/>
                  <a:gd name="T27" fmla="*/ 2905 h 2947"/>
                  <a:gd name="T28" fmla="*/ 1763 w 2387"/>
                  <a:gd name="T29" fmla="*/ 2947 h 2947"/>
                  <a:gd name="T30" fmla="*/ 639 w 2387"/>
                  <a:gd name="T31" fmla="*/ 2947 h 2947"/>
                  <a:gd name="T32" fmla="*/ 597 w 2387"/>
                  <a:gd name="T33" fmla="*/ 2905 h 2947"/>
                  <a:gd name="T34" fmla="*/ 636 w 2387"/>
                  <a:gd name="T35" fmla="*/ 2862 h 2947"/>
                  <a:gd name="T36" fmla="*/ 859 w 2387"/>
                  <a:gd name="T37" fmla="*/ 2769 h 2947"/>
                  <a:gd name="T38" fmla="*/ 865 w 2387"/>
                  <a:gd name="T39" fmla="*/ 2762 h 2947"/>
                  <a:gd name="T40" fmla="*/ 926 w 2387"/>
                  <a:gd name="T41" fmla="*/ 2433 h 2947"/>
                  <a:gd name="T42" fmla="*/ 926 w 2387"/>
                  <a:gd name="T43" fmla="*/ 349 h 2947"/>
                  <a:gd name="T44" fmla="*/ 883 w 2387"/>
                  <a:gd name="T45" fmla="*/ 306 h 2947"/>
                  <a:gd name="T46" fmla="*/ 618 w 2387"/>
                  <a:gd name="T47" fmla="*/ 306 h 2947"/>
                  <a:gd name="T48" fmla="*/ 292 w 2387"/>
                  <a:gd name="T49" fmla="*/ 405 h 2947"/>
                  <a:gd name="T50" fmla="*/ 290 w 2387"/>
                  <a:gd name="T51" fmla="*/ 406 h 2947"/>
                  <a:gd name="T52" fmla="*/ 103 w 2387"/>
                  <a:gd name="T53" fmla="*/ 819 h 2947"/>
                  <a:gd name="T54" fmla="*/ 61 w 2387"/>
                  <a:gd name="T55" fmla="*/ 854 h 2947"/>
                  <a:gd name="T56" fmla="*/ 44 w 2387"/>
                  <a:gd name="T57" fmla="*/ 854 h 2947"/>
                  <a:gd name="T58" fmla="*/ 2 w 2387"/>
                  <a:gd name="T59" fmla="*/ 809 h 2947"/>
                  <a:gd name="T60" fmla="*/ 31 w 2387"/>
                  <a:gd name="T61" fmla="*/ 41 h 2947"/>
                  <a:gd name="T62" fmla="*/ 74 w 2387"/>
                  <a:gd name="T63" fmla="*/ 0 h 2947"/>
                  <a:gd name="T64" fmla="*/ 2355 w 2387"/>
                  <a:gd name="T65" fmla="*/ 0 h 29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7" h="2947">
                    <a:moveTo>
                      <a:pt x="2355" y="0"/>
                    </a:moveTo>
                    <a:cubicBezTo>
                      <a:pt x="2386" y="811"/>
                      <a:pt x="2386" y="811"/>
                      <a:pt x="2386" y="811"/>
                    </a:cubicBezTo>
                    <a:cubicBezTo>
                      <a:pt x="2387" y="836"/>
                      <a:pt x="2368" y="855"/>
                      <a:pt x="2343" y="855"/>
                    </a:cubicBezTo>
                    <a:cubicBezTo>
                      <a:pt x="2327" y="855"/>
                      <a:pt x="2327" y="855"/>
                      <a:pt x="2327" y="855"/>
                    </a:cubicBezTo>
                    <a:cubicBezTo>
                      <a:pt x="2305" y="855"/>
                      <a:pt x="2289" y="840"/>
                      <a:pt x="2284" y="821"/>
                    </a:cubicBezTo>
                    <a:cubicBezTo>
                      <a:pt x="2241" y="608"/>
                      <a:pt x="2179" y="470"/>
                      <a:pt x="2097" y="406"/>
                    </a:cubicBezTo>
                    <a:cubicBezTo>
                      <a:pt x="2022" y="339"/>
                      <a:pt x="2007" y="306"/>
                      <a:pt x="1770" y="306"/>
                    </a:cubicBezTo>
                    <a:cubicBezTo>
                      <a:pt x="1504" y="306"/>
                      <a:pt x="1504" y="306"/>
                      <a:pt x="1504" y="306"/>
                    </a:cubicBezTo>
                    <a:cubicBezTo>
                      <a:pt x="1480" y="306"/>
                      <a:pt x="1462" y="326"/>
                      <a:pt x="1462" y="349"/>
                    </a:cubicBezTo>
                    <a:cubicBezTo>
                      <a:pt x="1462" y="2484"/>
                      <a:pt x="1462" y="2484"/>
                      <a:pt x="1462" y="2484"/>
                    </a:cubicBezTo>
                    <a:cubicBezTo>
                      <a:pt x="1462" y="2638"/>
                      <a:pt x="1483" y="2736"/>
                      <a:pt x="1524" y="2780"/>
                    </a:cubicBezTo>
                    <a:cubicBezTo>
                      <a:pt x="1527" y="2784"/>
                      <a:pt x="1527" y="2784"/>
                      <a:pt x="1527" y="2784"/>
                    </a:cubicBezTo>
                    <a:cubicBezTo>
                      <a:pt x="1575" y="2823"/>
                      <a:pt x="1640" y="2849"/>
                      <a:pt x="1766" y="2862"/>
                    </a:cubicBezTo>
                    <a:cubicBezTo>
                      <a:pt x="1789" y="2864"/>
                      <a:pt x="1806" y="2884"/>
                      <a:pt x="1806" y="2905"/>
                    </a:cubicBezTo>
                    <a:cubicBezTo>
                      <a:pt x="1806" y="2929"/>
                      <a:pt x="1786" y="2947"/>
                      <a:pt x="1763" y="2947"/>
                    </a:cubicBezTo>
                    <a:cubicBezTo>
                      <a:pt x="639" y="2947"/>
                      <a:pt x="639" y="2947"/>
                      <a:pt x="639" y="2947"/>
                    </a:cubicBezTo>
                    <a:cubicBezTo>
                      <a:pt x="615" y="2947"/>
                      <a:pt x="597" y="2928"/>
                      <a:pt x="597" y="2905"/>
                    </a:cubicBezTo>
                    <a:cubicBezTo>
                      <a:pt x="597" y="2882"/>
                      <a:pt x="613" y="2864"/>
                      <a:pt x="636" y="2862"/>
                    </a:cubicBezTo>
                    <a:cubicBezTo>
                      <a:pt x="762" y="2849"/>
                      <a:pt x="823" y="2818"/>
                      <a:pt x="859" y="2769"/>
                    </a:cubicBezTo>
                    <a:cubicBezTo>
                      <a:pt x="860" y="2767"/>
                      <a:pt x="862" y="2764"/>
                      <a:pt x="865" y="2762"/>
                    </a:cubicBezTo>
                    <a:cubicBezTo>
                      <a:pt x="906" y="2726"/>
                      <a:pt x="926" y="2617"/>
                      <a:pt x="926" y="2433"/>
                    </a:cubicBezTo>
                    <a:cubicBezTo>
                      <a:pt x="926" y="349"/>
                      <a:pt x="926" y="349"/>
                      <a:pt x="926" y="349"/>
                    </a:cubicBezTo>
                    <a:cubicBezTo>
                      <a:pt x="926" y="324"/>
                      <a:pt x="906" y="306"/>
                      <a:pt x="883" y="306"/>
                    </a:cubicBezTo>
                    <a:cubicBezTo>
                      <a:pt x="618" y="306"/>
                      <a:pt x="618" y="306"/>
                      <a:pt x="618" y="306"/>
                    </a:cubicBezTo>
                    <a:cubicBezTo>
                      <a:pt x="382" y="306"/>
                      <a:pt x="366" y="339"/>
                      <a:pt x="292" y="405"/>
                    </a:cubicBezTo>
                    <a:cubicBezTo>
                      <a:pt x="290" y="406"/>
                      <a:pt x="290" y="406"/>
                      <a:pt x="290" y="406"/>
                    </a:cubicBezTo>
                    <a:cubicBezTo>
                      <a:pt x="208" y="470"/>
                      <a:pt x="146" y="608"/>
                      <a:pt x="103" y="819"/>
                    </a:cubicBezTo>
                    <a:cubicBezTo>
                      <a:pt x="98" y="839"/>
                      <a:pt x="82" y="854"/>
                      <a:pt x="61" y="854"/>
                    </a:cubicBezTo>
                    <a:cubicBezTo>
                      <a:pt x="44" y="854"/>
                      <a:pt x="44" y="854"/>
                      <a:pt x="44" y="854"/>
                    </a:cubicBezTo>
                    <a:cubicBezTo>
                      <a:pt x="20" y="854"/>
                      <a:pt x="0" y="834"/>
                      <a:pt x="2" y="809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3" y="18"/>
                      <a:pt x="51" y="0"/>
                      <a:pt x="74" y="0"/>
                    </a:cubicBezTo>
                    <a:cubicBezTo>
                      <a:pt x="2355" y="0"/>
                      <a:pt x="2355" y="0"/>
                      <a:pt x="235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6"/>
              <p:cNvSpPr/>
              <p:nvPr/>
            </p:nvSpPr>
            <p:spPr bwMode="auto">
              <a:xfrm>
                <a:off x="1807" y="2770"/>
                <a:ext cx="179" cy="221"/>
              </a:xfrm>
              <a:custGeom>
                <a:avLst/>
                <a:gdLst>
                  <a:gd name="T0" fmla="*/ 798 w 808"/>
                  <a:gd name="T1" fmla="*/ 2 h 998"/>
                  <a:gd name="T2" fmla="*/ 808 w 808"/>
                  <a:gd name="T3" fmla="*/ 276 h 998"/>
                  <a:gd name="T4" fmla="*/ 793 w 808"/>
                  <a:gd name="T5" fmla="*/ 290 h 998"/>
                  <a:gd name="T6" fmla="*/ 788 w 808"/>
                  <a:gd name="T7" fmla="*/ 290 h 998"/>
                  <a:gd name="T8" fmla="*/ 773 w 808"/>
                  <a:gd name="T9" fmla="*/ 279 h 998"/>
                  <a:gd name="T10" fmla="*/ 709 w 808"/>
                  <a:gd name="T11" fmla="*/ 140 h 998"/>
                  <a:gd name="T12" fmla="*/ 598 w 808"/>
                  <a:gd name="T13" fmla="*/ 105 h 998"/>
                  <a:gd name="T14" fmla="*/ 508 w 808"/>
                  <a:gd name="T15" fmla="*/ 105 h 998"/>
                  <a:gd name="T16" fmla="*/ 493 w 808"/>
                  <a:gd name="T17" fmla="*/ 120 h 998"/>
                  <a:gd name="T18" fmla="*/ 493 w 808"/>
                  <a:gd name="T19" fmla="*/ 841 h 998"/>
                  <a:gd name="T20" fmla="*/ 514 w 808"/>
                  <a:gd name="T21" fmla="*/ 941 h 998"/>
                  <a:gd name="T22" fmla="*/ 516 w 808"/>
                  <a:gd name="T23" fmla="*/ 942 h 998"/>
                  <a:gd name="T24" fmla="*/ 596 w 808"/>
                  <a:gd name="T25" fmla="*/ 969 h 998"/>
                  <a:gd name="T26" fmla="*/ 609 w 808"/>
                  <a:gd name="T27" fmla="*/ 983 h 998"/>
                  <a:gd name="T28" fmla="*/ 595 w 808"/>
                  <a:gd name="T29" fmla="*/ 998 h 998"/>
                  <a:gd name="T30" fmla="*/ 215 w 808"/>
                  <a:gd name="T31" fmla="*/ 998 h 998"/>
                  <a:gd name="T32" fmla="*/ 200 w 808"/>
                  <a:gd name="T33" fmla="*/ 983 h 998"/>
                  <a:gd name="T34" fmla="*/ 213 w 808"/>
                  <a:gd name="T35" fmla="*/ 969 h 998"/>
                  <a:gd name="T36" fmla="*/ 288 w 808"/>
                  <a:gd name="T37" fmla="*/ 937 h 998"/>
                  <a:gd name="T38" fmla="*/ 290 w 808"/>
                  <a:gd name="T39" fmla="*/ 936 h 998"/>
                  <a:gd name="T40" fmla="*/ 311 w 808"/>
                  <a:gd name="T41" fmla="*/ 824 h 998"/>
                  <a:gd name="T42" fmla="*/ 311 w 808"/>
                  <a:gd name="T43" fmla="*/ 122 h 998"/>
                  <a:gd name="T44" fmla="*/ 297 w 808"/>
                  <a:gd name="T45" fmla="*/ 107 h 998"/>
                  <a:gd name="T46" fmla="*/ 206 w 808"/>
                  <a:gd name="T47" fmla="*/ 107 h 998"/>
                  <a:gd name="T48" fmla="*/ 97 w 808"/>
                  <a:gd name="T49" fmla="*/ 140 h 998"/>
                  <a:gd name="T50" fmla="*/ 34 w 808"/>
                  <a:gd name="T51" fmla="*/ 279 h 998"/>
                  <a:gd name="T52" fmla="*/ 20 w 808"/>
                  <a:gd name="T53" fmla="*/ 290 h 998"/>
                  <a:gd name="T54" fmla="*/ 15 w 808"/>
                  <a:gd name="T55" fmla="*/ 290 h 998"/>
                  <a:gd name="T56" fmla="*/ 0 w 808"/>
                  <a:gd name="T57" fmla="*/ 276 h 998"/>
                  <a:gd name="T58" fmla="*/ 10 w 808"/>
                  <a:gd name="T59" fmla="*/ 15 h 998"/>
                  <a:gd name="T60" fmla="*/ 25 w 808"/>
                  <a:gd name="T61" fmla="*/ 0 h 998"/>
                  <a:gd name="T62" fmla="*/ 798 w 808"/>
                  <a:gd name="T63" fmla="*/ 0 h 998"/>
                  <a:gd name="T64" fmla="*/ 798 w 808"/>
                  <a:gd name="T65" fmla="*/ 2 h 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8" h="998">
                    <a:moveTo>
                      <a:pt x="798" y="2"/>
                    </a:moveTo>
                    <a:cubicBezTo>
                      <a:pt x="808" y="276"/>
                      <a:pt x="808" y="276"/>
                      <a:pt x="808" y="276"/>
                    </a:cubicBezTo>
                    <a:cubicBezTo>
                      <a:pt x="808" y="284"/>
                      <a:pt x="801" y="290"/>
                      <a:pt x="793" y="290"/>
                    </a:cubicBezTo>
                    <a:cubicBezTo>
                      <a:pt x="788" y="290"/>
                      <a:pt x="788" y="290"/>
                      <a:pt x="788" y="290"/>
                    </a:cubicBezTo>
                    <a:cubicBezTo>
                      <a:pt x="782" y="290"/>
                      <a:pt x="775" y="285"/>
                      <a:pt x="773" y="279"/>
                    </a:cubicBezTo>
                    <a:cubicBezTo>
                      <a:pt x="759" y="207"/>
                      <a:pt x="737" y="161"/>
                      <a:pt x="709" y="140"/>
                    </a:cubicBezTo>
                    <a:cubicBezTo>
                      <a:pt x="683" y="117"/>
                      <a:pt x="678" y="105"/>
                      <a:pt x="598" y="105"/>
                    </a:cubicBezTo>
                    <a:cubicBezTo>
                      <a:pt x="508" y="105"/>
                      <a:pt x="508" y="105"/>
                      <a:pt x="508" y="105"/>
                    </a:cubicBezTo>
                    <a:cubicBezTo>
                      <a:pt x="500" y="105"/>
                      <a:pt x="493" y="112"/>
                      <a:pt x="493" y="120"/>
                    </a:cubicBezTo>
                    <a:cubicBezTo>
                      <a:pt x="493" y="841"/>
                      <a:pt x="493" y="841"/>
                      <a:pt x="493" y="841"/>
                    </a:cubicBezTo>
                    <a:cubicBezTo>
                      <a:pt x="493" y="893"/>
                      <a:pt x="500" y="926"/>
                      <a:pt x="514" y="941"/>
                    </a:cubicBezTo>
                    <a:cubicBezTo>
                      <a:pt x="516" y="942"/>
                      <a:pt x="516" y="942"/>
                      <a:pt x="516" y="942"/>
                    </a:cubicBezTo>
                    <a:cubicBezTo>
                      <a:pt x="532" y="956"/>
                      <a:pt x="554" y="965"/>
                      <a:pt x="596" y="969"/>
                    </a:cubicBezTo>
                    <a:cubicBezTo>
                      <a:pt x="605" y="970"/>
                      <a:pt x="609" y="975"/>
                      <a:pt x="609" y="983"/>
                    </a:cubicBezTo>
                    <a:cubicBezTo>
                      <a:pt x="609" y="992"/>
                      <a:pt x="603" y="998"/>
                      <a:pt x="595" y="998"/>
                    </a:cubicBezTo>
                    <a:cubicBezTo>
                      <a:pt x="215" y="998"/>
                      <a:pt x="215" y="998"/>
                      <a:pt x="215" y="998"/>
                    </a:cubicBezTo>
                    <a:cubicBezTo>
                      <a:pt x="206" y="998"/>
                      <a:pt x="200" y="992"/>
                      <a:pt x="200" y="983"/>
                    </a:cubicBezTo>
                    <a:cubicBezTo>
                      <a:pt x="200" y="975"/>
                      <a:pt x="206" y="970"/>
                      <a:pt x="213" y="969"/>
                    </a:cubicBezTo>
                    <a:cubicBezTo>
                      <a:pt x="256" y="964"/>
                      <a:pt x="277" y="954"/>
                      <a:pt x="288" y="937"/>
                    </a:cubicBezTo>
                    <a:cubicBezTo>
                      <a:pt x="288" y="936"/>
                      <a:pt x="290" y="936"/>
                      <a:pt x="290" y="936"/>
                    </a:cubicBezTo>
                    <a:cubicBezTo>
                      <a:pt x="303" y="923"/>
                      <a:pt x="311" y="887"/>
                      <a:pt x="311" y="824"/>
                    </a:cubicBezTo>
                    <a:cubicBezTo>
                      <a:pt x="311" y="122"/>
                      <a:pt x="311" y="122"/>
                      <a:pt x="311" y="122"/>
                    </a:cubicBezTo>
                    <a:cubicBezTo>
                      <a:pt x="311" y="113"/>
                      <a:pt x="305" y="107"/>
                      <a:pt x="297" y="107"/>
                    </a:cubicBezTo>
                    <a:cubicBezTo>
                      <a:pt x="206" y="107"/>
                      <a:pt x="206" y="107"/>
                      <a:pt x="206" y="107"/>
                    </a:cubicBezTo>
                    <a:cubicBezTo>
                      <a:pt x="126" y="107"/>
                      <a:pt x="121" y="118"/>
                      <a:pt x="97" y="140"/>
                    </a:cubicBezTo>
                    <a:cubicBezTo>
                      <a:pt x="69" y="161"/>
                      <a:pt x="48" y="207"/>
                      <a:pt x="34" y="279"/>
                    </a:cubicBezTo>
                    <a:cubicBezTo>
                      <a:pt x="33" y="285"/>
                      <a:pt x="26" y="290"/>
                      <a:pt x="20" y="290"/>
                    </a:cubicBezTo>
                    <a:cubicBezTo>
                      <a:pt x="15" y="290"/>
                      <a:pt x="15" y="290"/>
                      <a:pt x="15" y="290"/>
                    </a:cubicBezTo>
                    <a:cubicBezTo>
                      <a:pt x="7" y="290"/>
                      <a:pt x="0" y="284"/>
                      <a:pt x="0" y="276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7"/>
                      <a:pt x="16" y="0"/>
                      <a:pt x="25" y="0"/>
                    </a:cubicBezTo>
                    <a:cubicBezTo>
                      <a:pt x="798" y="0"/>
                      <a:pt x="798" y="0"/>
                      <a:pt x="798" y="0"/>
                    </a:cubicBezTo>
                    <a:cubicBezTo>
                      <a:pt x="798" y="2"/>
                      <a:pt x="798" y="2"/>
                      <a:pt x="79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1485040" y="474644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字体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微软雅黑，商用请自行购买。</a:t>
              </a:r>
            </a:p>
          </p:txBody>
        </p:sp>
      </p:grpSp>
      <p:grpSp>
        <p:nvGrpSpPr>
          <p:cNvPr id="16" name="组合 15"/>
          <p:cNvGrpSpPr/>
          <p:nvPr userDrawn="1"/>
        </p:nvGrpSpPr>
        <p:grpSpPr>
          <a:xfrm>
            <a:off x="6585601" y="2404534"/>
            <a:ext cx="4875773" cy="636304"/>
            <a:chOff x="721513" y="3784751"/>
            <a:chExt cx="4875773" cy="636304"/>
          </a:xfrm>
        </p:grpSpPr>
        <p:grpSp>
          <p:nvGrpSpPr>
            <p:cNvPr id="17" name="Group 13"/>
            <p:cNvGrpSpPr>
              <a:grpSpLocks noChangeAspect="1"/>
            </p:cNvGrpSpPr>
            <p:nvPr/>
          </p:nvGrpSpPr>
          <p:grpSpPr bwMode="auto">
            <a:xfrm>
              <a:off x="851381" y="3914439"/>
              <a:ext cx="376569" cy="376929"/>
              <a:chOff x="4850" y="777"/>
              <a:chExt cx="1045" cy="1046"/>
            </a:xfrm>
            <a:solidFill>
              <a:schemeClr val="bg1"/>
            </a:solidFill>
          </p:grpSpPr>
          <p:sp>
            <p:nvSpPr>
              <p:cNvPr id="20" name="Freeform 14"/>
              <p:cNvSpPr/>
              <p:nvPr/>
            </p:nvSpPr>
            <p:spPr bwMode="auto">
              <a:xfrm>
                <a:off x="5532" y="785"/>
                <a:ext cx="354" cy="356"/>
              </a:xfrm>
              <a:custGeom>
                <a:avLst/>
                <a:gdLst>
                  <a:gd name="T0" fmla="*/ 894 w 990"/>
                  <a:gd name="T1" fmla="*/ 469 h 994"/>
                  <a:gd name="T2" fmla="*/ 521 w 990"/>
                  <a:gd name="T3" fmla="*/ 96 h 994"/>
                  <a:gd name="T4" fmla="*/ 184 w 990"/>
                  <a:gd name="T5" fmla="*/ 98 h 994"/>
                  <a:gd name="T6" fmla="*/ 0 w 990"/>
                  <a:gd name="T7" fmla="*/ 282 h 994"/>
                  <a:gd name="T8" fmla="*/ 712 w 990"/>
                  <a:gd name="T9" fmla="*/ 994 h 994"/>
                  <a:gd name="T10" fmla="*/ 894 w 990"/>
                  <a:gd name="T11" fmla="*/ 813 h 994"/>
                  <a:gd name="T12" fmla="*/ 894 w 990"/>
                  <a:gd name="T13" fmla="*/ 469 h 994"/>
                  <a:gd name="T14" fmla="*/ 894 w 990"/>
                  <a:gd name="T15" fmla="*/ 469 h 994"/>
                  <a:gd name="T16" fmla="*/ 894 w 990"/>
                  <a:gd name="T17" fmla="*/ 469 h 9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0" h="994">
                    <a:moveTo>
                      <a:pt x="894" y="469"/>
                    </a:moveTo>
                    <a:cubicBezTo>
                      <a:pt x="521" y="96"/>
                      <a:pt x="521" y="96"/>
                      <a:pt x="521" y="96"/>
                    </a:cubicBezTo>
                    <a:cubicBezTo>
                      <a:pt x="426" y="0"/>
                      <a:pt x="280" y="2"/>
                      <a:pt x="184" y="98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712" y="994"/>
                      <a:pt x="712" y="994"/>
                      <a:pt x="712" y="994"/>
                    </a:cubicBezTo>
                    <a:cubicBezTo>
                      <a:pt x="894" y="813"/>
                      <a:pt x="894" y="813"/>
                      <a:pt x="894" y="813"/>
                    </a:cubicBezTo>
                    <a:cubicBezTo>
                      <a:pt x="990" y="715"/>
                      <a:pt x="987" y="564"/>
                      <a:pt x="894" y="469"/>
                    </a:cubicBezTo>
                    <a:cubicBezTo>
                      <a:pt x="894" y="469"/>
                      <a:pt x="894" y="469"/>
                      <a:pt x="894" y="469"/>
                    </a:cubicBezTo>
                    <a:cubicBezTo>
                      <a:pt x="894" y="469"/>
                      <a:pt x="894" y="469"/>
                      <a:pt x="894" y="4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15"/>
              <p:cNvSpPr/>
              <p:nvPr/>
            </p:nvSpPr>
            <p:spPr bwMode="auto">
              <a:xfrm>
                <a:off x="4869" y="1498"/>
                <a:ext cx="304" cy="309"/>
              </a:xfrm>
              <a:custGeom>
                <a:avLst/>
                <a:gdLst>
                  <a:gd name="T0" fmla="*/ 146 w 851"/>
                  <a:gd name="T1" fmla="*/ 0 h 861"/>
                  <a:gd name="T2" fmla="*/ 0 w 851"/>
                  <a:gd name="T3" fmla="*/ 672 h 861"/>
                  <a:gd name="T4" fmla="*/ 0 w 851"/>
                  <a:gd name="T5" fmla="*/ 677 h 861"/>
                  <a:gd name="T6" fmla="*/ 48 w 851"/>
                  <a:gd name="T7" fmla="*/ 808 h 861"/>
                  <a:gd name="T8" fmla="*/ 177 w 851"/>
                  <a:gd name="T9" fmla="*/ 856 h 861"/>
                  <a:gd name="T10" fmla="*/ 182 w 851"/>
                  <a:gd name="T11" fmla="*/ 856 h 861"/>
                  <a:gd name="T12" fmla="*/ 851 w 851"/>
                  <a:gd name="T13" fmla="*/ 708 h 861"/>
                  <a:gd name="T14" fmla="*/ 146 w 851"/>
                  <a:gd name="T15" fmla="*/ 0 h 861"/>
                  <a:gd name="T16" fmla="*/ 146 w 851"/>
                  <a:gd name="T17" fmla="*/ 0 h 861"/>
                  <a:gd name="T18" fmla="*/ 146 w 851"/>
                  <a:gd name="T19" fmla="*/ 0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1" h="861">
                    <a:moveTo>
                      <a:pt x="146" y="0"/>
                    </a:moveTo>
                    <a:cubicBezTo>
                      <a:pt x="110" y="53"/>
                      <a:pt x="63" y="282"/>
                      <a:pt x="0" y="672"/>
                    </a:cubicBezTo>
                    <a:cubicBezTo>
                      <a:pt x="0" y="677"/>
                      <a:pt x="0" y="677"/>
                      <a:pt x="0" y="677"/>
                    </a:cubicBezTo>
                    <a:cubicBezTo>
                      <a:pt x="0" y="725"/>
                      <a:pt x="17" y="772"/>
                      <a:pt x="48" y="808"/>
                    </a:cubicBezTo>
                    <a:cubicBezTo>
                      <a:pt x="77" y="844"/>
                      <a:pt x="132" y="861"/>
                      <a:pt x="177" y="856"/>
                    </a:cubicBezTo>
                    <a:cubicBezTo>
                      <a:pt x="182" y="856"/>
                      <a:pt x="182" y="856"/>
                      <a:pt x="182" y="856"/>
                    </a:cubicBezTo>
                    <a:cubicBezTo>
                      <a:pt x="557" y="796"/>
                      <a:pt x="782" y="749"/>
                      <a:pt x="851" y="708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146" y="0"/>
                      <a:pt x="146" y="0"/>
                      <a:pt x="1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16"/>
              <p:cNvSpPr/>
              <p:nvPr/>
            </p:nvSpPr>
            <p:spPr bwMode="auto">
              <a:xfrm>
                <a:off x="4952" y="916"/>
                <a:ext cx="816" cy="805"/>
              </a:xfrm>
              <a:custGeom>
                <a:avLst/>
                <a:gdLst>
                  <a:gd name="T0" fmla="*/ 803 w 816"/>
                  <a:gd name="T1" fmla="*/ 255 h 805"/>
                  <a:gd name="T2" fmla="*/ 549 w 816"/>
                  <a:gd name="T3" fmla="*/ 0 h 805"/>
                  <a:gd name="T4" fmla="*/ 421 w 816"/>
                  <a:gd name="T5" fmla="*/ 128 h 805"/>
                  <a:gd name="T6" fmla="*/ 421 w 816"/>
                  <a:gd name="T7" fmla="*/ 128 h 805"/>
                  <a:gd name="T8" fmla="*/ 166 w 816"/>
                  <a:gd name="T9" fmla="*/ 383 h 805"/>
                  <a:gd name="T10" fmla="*/ 166 w 816"/>
                  <a:gd name="T11" fmla="*/ 383 h 805"/>
                  <a:gd name="T12" fmla="*/ 0 w 816"/>
                  <a:gd name="T13" fmla="*/ 550 h 805"/>
                  <a:gd name="T14" fmla="*/ 255 w 816"/>
                  <a:gd name="T15" fmla="*/ 805 h 805"/>
                  <a:gd name="T16" fmla="*/ 317 w 816"/>
                  <a:gd name="T17" fmla="*/ 742 h 805"/>
                  <a:gd name="T18" fmla="*/ 317 w 816"/>
                  <a:gd name="T19" fmla="*/ 742 h 805"/>
                  <a:gd name="T20" fmla="*/ 687 w 816"/>
                  <a:gd name="T21" fmla="*/ 372 h 805"/>
                  <a:gd name="T22" fmla="*/ 816 w 816"/>
                  <a:gd name="T23" fmla="*/ 244 h 805"/>
                  <a:gd name="T24" fmla="*/ 803 w 816"/>
                  <a:gd name="T25" fmla="*/ 255 h 805"/>
                  <a:gd name="T26" fmla="*/ 803 w 816"/>
                  <a:gd name="T27" fmla="*/ 255 h 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6" h="805">
                    <a:moveTo>
                      <a:pt x="803" y="255"/>
                    </a:moveTo>
                    <a:lnTo>
                      <a:pt x="549" y="0"/>
                    </a:lnTo>
                    <a:lnTo>
                      <a:pt x="421" y="128"/>
                    </a:lnTo>
                    <a:lnTo>
                      <a:pt x="421" y="128"/>
                    </a:lnTo>
                    <a:lnTo>
                      <a:pt x="166" y="383"/>
                    </a:lnTo>
                    <a:lnTo>
                      <a:pt x="166" y="383"/>
                    </a:lnTo>
                    <a:lnTo>
                      <a:pt x="0" y="550"/>
                    </a:lnTo>
                    <a:lnTo>
                      <a:pt x="255" y="805"/>
                    </a:lnTo>
                    <a:lnTo>
                      <a:pt x="317" y="742"/>
                    </a:lnTo>
                    <a:lnTo>
                      <a:pt x="317" y="742"/>
                    </a:lnTo>
                    <a:lnTo>
                      <a:pt x="687" y="372"/>
                    </a:lnTo>
                    <a:lnTo>
                      <a:pt x="816" y="244"/>
                    </a:lnTo>
                    <a:lnTo>
                      <a:pt x="803" y="255"/>
                    </a:lnTo>
                    <a:lnTo>
                      <a:pt x="803" y="2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17"/>
              <p:cNvSpPr/>
              <p:nvPr/>
            </p:nvSpPr>
            <p:spPr bwMode="auto">
              <a:xfrm>
                <a:off x="4850" y="777"/>
                <a:ext cx="493" cy="492"/>
              </a:xfrm>
              <a:custGeom>
                <a:avLst/>
                <a:gdLst>
                  <a:gd name="T0" fmla="*/ 810 w 1379"/>
                  <a:gd name="T1" fmla="*/ 96 h 1375"/>
                  <a:gd name="T2" fmla="*/ 473 w 1379"/>
                  <a:gd name="T3" fmla="*/ 96 h 1375"/>
                  <a:gd name="T4" fmla="*/ 96 w 1379"/>
                  <a:gd name="T5" fmla="*/ 476 h 1375"/>
                  <a:gd name="T6" fmla="*/ 100 w 1379"/>
                  <a:gd name="T7" fmla="*/ 808 h 1375"/>
                  <a:gd name="T8" fmla="*/ 225 w 1379"/>
                  <a:gd name="T9" fmla="*/ 932 h 1375"/>
                  <a:gd name="T10" fmla="*/ 607 w 1379"/>
                  <a:gd name="T11" fmla="*/ 550 h 1375"/>
                  <a:gd name="T12" fmla="*/ 693 w 1379"/>
                  <a:gd name="T13" fmla="*/ 550 h 1375"/>
                  <a:gd name="T14" fmla="*/ 693 w 1379"/>
                  <a:gd name="T15" fmla="*/ 636 h 1375"/>
                  <a:gd name="T16" fmla="*/ 311 w 1379"/>
                  <a:gd name="T17" fmla="*/ 1018 h 1375"/>
                  <a:gd name="T18" fmla="*/ 456 w 1379"/>
                  <a:gd name="T19" fmla="*/ 1164 h 1375"/>
                  <a:gd name="T20" fmla="*/ 839 w 1379"/>
                  <a:gd name="T21" fmla="*/ 782 h 1375"/>
                  <a:gd name="T22" fmla="*/ 925 w 1379"/>
                  <a:gd name="T23" fmla="*/ 782 h 1375"/>
                  <a:gd name="T24" fmla="*/ 925 w 1379"/>
                  <a:gd name="T25" fmla="*/ 868 h 1375"/>
                  <a:gd name="T26" fmla="*/ 543 w 1379"/>
                  <a:gd name="T27" fmla="*/ 1250 h 1375"/>
                  <a:gd name="T28" fmla="*/ 667 w 1379"/>
                  <a:gd name="T29" fmla="*/ 1375 h 1375"/>
                  <a:gd name="T30" fmla="*/ 1379 w 1379"/>
                  <a:gd name="T31" fmla="*/ 662 h 1375"/>
                  <a:gd name="T32" fmla="*/ 810 w 1379"/>
                  <a:gd name="T33" fmla="*/ 96 h 1375"/>
                  <a:gd name="T34" fmla="*/ 810 w 1379"/>
                  <a:gd name="T35" fmla="*/ 96 h 1375"/>
                  <a:gd name="T36" fmla="*/ 810 w 1379"/>
                  <a:gd name="T37" fmla="*/ 96 h 1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9" h="1375">
                    <a:moveTo>
                      <a:pt x="810" y="96"/>
                    </a:moveTo>
                    <a:cubicBezTo>
                      <a:pt x="715" y="0"/>
                      <a:pt x="569" y="0"/>
                      <a:pt x="473" y="96"/>
                    </a:cubicBezTo>
                    <a:cubicBezTo>
                      <a:pt x="96" y="476"/>
                      <a:pt x="96" y="476"/>
                      <a:pt x="96" y="476"/>
                    </a:cubicBezTo>
                    <a:cubicBezTo>
                      <a:pt x="0" y="571"/>
                      <a:pt x="7" y="712"/>
                      <a:pt x="100" y="808"/>
                    </a:cubicBezTo>
                    <a:cubicBezTo>
                      <a:pt x="225" y="932"/>
                      <a:pt x="225" y="932"/>
                      <a:pt x="225" y="932"/>
                    </a:cubicBezTo>
                    <a:cubicBezTo>
                      <a:pt x="607" y="550"/>
                      <a:pt x="607" y="550"/>
                      <a:pt x="607" y="550"/>
                    </a:cubicBezTo>
                    <a:cubicBezTo>
                      <a:pt x="631" y="526"/>
                      <a:pt x="669" y="526"/>
                      <a:pt x="693" y="550"/>
                    </a:cubicBezTo>
                    <a:cubicBezTo>
                      <a:pt x="717" y="574"/>
                      <a:pt x="717" y="612"/>
                      <a:pt x="693" y="636"/>
                    </a:cubicBezTo>
                    <a:cubicBezTo>
                      <a:pt x="311" y="1018"/>
                      <a:pt x="311" y="1018"/>
                      <a:pt x="311" y="1018"/>
                    </a:cubicBezTo>
                    <a:cubicBezTo>
                      <a:pt x="456" y="1164"/>
                      <a:pt x="456" y="1164"/>
                      <a:pt x="456" y="1164"/>
                    </a:cubicBezTo>
                    <a:cubicBezTo>
                      <a:pt x="839" y="782"/>
                      <a:pt x="839" y="782"/>
                      <a:pt x="839" y="782"/>
                    </a:cubicBezTo>
                    <a:cubicBezTo>
                      <a:pt x="863" y="758"/>
                      <a:pt x="901" y="758"/>
                      <a:pt x="925" y="782"/>
                    </a:cubicBezTo>
                    <a:cubicBezTo>
                      <a:pt x="949" y="806"/>
                      <a:pt x="949" y="844"/>
                      <a:pt x="925" y="868"/>
                    </a:cubicBezTo>
                    <a:cubicBezTo>
                      <a:pt x="543" y="1250"/>
                      <a:pt x="543" y="1250"/>
                      <a:pt x="543" y="1250"/>
                    </a:cubicBezTo>
                    <a:cubicBezTo>
                      <a:pt x="667" y="1375"/>
                      <a:pt x="667" y="1375"/>
                      <a:pt x="667" y="1375"/>
                    </a:cubicBezTo>
                    <a:cubicBezTo>
                      <a:pt x="1379" y="662"/>
                      <a:pt x="1379" y="662"/>
                      <a:pt x="1379" y="662"/>
                    </a:cubicBezTo>
                    <a:cubicBezTo>
                      <a:pt x="810" y="96"/>
                      <a:pt x="810" y="96"/>
                      <a:pt x="810" y="96"/>
                    </a:cubicBezTo>
                    <a:cubicBezTo>
                      <a:pt x="810" y="96"/>
                      <a:pt x="810" y="96"/>
                      <a:pt x="810" y="96"/>
                    </a:cubicBezTo>
                    <a:cubicBezTo>
                      <a:pt x="810" y="96"/>
                      <a:pt x="810" y="96"/>
                      <a:pt x="810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18"/>
              <p:cNvSpPr/>
              <p:nvPr/>
            </p:nvSpPr>
            <p:spPr bwMode="auto">
              <a:xfrm>
                <a:off x="5405" y="1331"/>
                <a:ext cx="490" cy="492"/>
              </a:xfrm>
              <a:custGeom>
                <a:avLst/>
                <a:gdLst>
                  <a:gd name="T0" fmla="*/ 1277 w 1370"/>
                  <a:gd name="T1" fmla="*/ 564 h 1374"/>
                  <a:gd name="T2" fmla="*/ 713 w 1370"/>
                  <a:gd name="T3" fmla="*/ 0 h 1374"/>
                  <a:gd name="T4" fmla="*/ 0 w 1370"/>
                  <a:gd name="T5" fmla="*/ 712 h 1374"/>
                  <a:gd name="T6" fmla="*/ 48 w 1370"/>
                  <a:gd name="T7" fmla="*/ 760 h 1374"/>
                  <a:gd name="T8" fmla="*/ 431 w 1370"/>
                  <a:gd name="T9" fmla="*/ 377 h 1374"/>
                  <a:gd name="T10" fmla="*/ 517 w 1370"/>
                  <a:gd name="T11" fmla="*/ 377 h 1374"/>
                  <a:gd name="T12" fmla="*/ 517 w 1370"/>
                  <a:gd name="T13" fmla="*/ 464 h 1374"/>
                  <a:gd name="T14" fmla="*/ 134 w 1370"/>
                  <a:gd name="T15" fmla="*/ 846 h 1374"/>
                  <a:gd name="T16" fmla="*/ 316 w 1370"/>
                  <a:gd name="T17" fmla="*/ 1028 h 1374"/>
                  <a:gd name="T18" fmla="*/ 698 w 1370"/>
                  <a:gd name="T19" fmla="*/ 645 h 1374"/>
                  <a:gd name="T20" fmla="*/ 784 w 1370"/>
                  <a:gd name="T21" fmla="*/ 645 h 1374"/>
                  <a:gd name="T22" fmla="*/ 784 w 1370"/>
                  <a:gd name="T23" fmla="*/ 731 h 1374"/>
                  <a:gd name="T24" fmla="*/ 402 w 1370"/>
                  <a:gd name="T25" fmla="*/ 1114 h 1374"/>
                  <a:gd name="T26" fmla="*/ 567 w 1370"/>
                  <a:gd name="T27" fmla="*/ 1279 h 1374"/>
                  <a:gd name="T28" fmla="*/ 902 w 1370"/>
                  <a:gd name="T29" fmla="*/ 1281 h 1374"/>
                  <a:gd name="T30" fmla="*/ 1279 w 1370"/>
                  <a:gd name="T31" fmla="*/ 901 h 1374"/>
                  <a:gd name="T32" fmla="*/ 1277 w 1370"/>
                  <a:gd name="T33" fmla="*/ 564 h 1374"/>
                  <a:gd name="T34" fmla="*/ 1277 w 1370"/>
                  <a:gd name="T35" fmla="*/ 564 h 1374"/>
                  <a:gd name="T36" fmla="*/ 1277 w 1370"/>
                  <a:gd name="T37" fmla="*/ 564 h 1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0" h="1374">
                    <a:moveTo>
                      <a:pt x="1277" y="564"/>
                    </a:moveTo>
                    <a:cubicBezTo>
                      <a:pt x="713" y="0"/>
                      <a:pt x="713" y="0"/>
                      <a:pt x="713" y="0"/>
                    </a:cubicBezTo>
                    <a:cubicBezTo>
                      <a:pt x="0" y="712"/>
                      <a:pt x="0" y="712"/>
                      <a:pt x="0" y="712"/>
                    </a:cubicBezTo>
                    <a:cubicBezTo>
                      <a:pt x="48" y="760"/>
                      <a:pt x="48" y="760"/>
                      <a:pt x="48" y="760"/>
                    </a:cubicBezTo>
                    <a:cubicBezTo>
                      <a:pt x="431" y="377"/>
                      <a:pt x="431" y="377"/>
                      <a:pt x="431" y="377"/>
                    </a:cubicBezTo>
                    <a:cubicBezTo>
                      <a:pt x="455" y="354"/>
                      <a:pt x="493" y="354"/>
                      <a:pt x="517" y="377"/>
                    </a:cubicBezTo>
                    <a:cubicBezTo>
                      <a:pt x="541" y="401"/>
                      <a:pt x="541" y="440"/>
                      <a:pt x="517" y="464"/>
                    </a:cubicBezTo>
                    <a:cubicBezTo>
                      <a:pt x="134" y="846"/>
                      <a:pt x="134" y="846"/>
                      <a:pt x="134" y="846"/>
                    </a:cubicBezTo>
                    <a:cubicBezTo>
                      <a:pt x="316" y="1028"/>
                      <a:pt x="316" y="1028"/>
                      <a:pt x="316" y="1028"/>
                    </a:cubicBezTo>
                    <a:cubicBezTo>
                      <a:pt x="698" y="645"/>
                      <a:pt x="698" y="645"/>
                      <a:pt x="698" y="645"/>
                    </a:cubicBezTo>
                    <a:cubicBezTo>
                      <a:pt x="722" y="621"/>
                      <a:pt x="760" y="621"/>
                      <a:pt x="784" y="645"/>
                    </a:cubicBezTo>
                    <a:cubicBezTo>
                      <a:pt x="808" y="669"/>
                      <a:pt x="808" y="707"/>
                      <a:pt x="784" y="731"/>
                    </a:cubicBezTo>
                    <a:cubicBezTo>
                      <a:pt x="402" y="1114"/>
                      <a:pt x="402" y="1114"/>
                      <a:pt x="402" y="1114"/>
                    </a:cubicBezTo>
                    <a:cubicBezTo>
                      <a:pt x="567" y="1279"/>
                      <a:pt x="567" y="1279"/>
                      <a:pt x="567" y="1279"/>
                    </a:cubicBezTo>
                    <a:cubicBezTo>
                      <a:pt x="662" y="1374"/>
                      <a:pt x="808" y="1374"/>
                      <a:pt x="902" y="1281"/>
                    </a:cubicBezTo>
                    <a:cubicBezTo>
                      <a:pt x="1279" y="901"/>
                      <a:pt x="1279" y="901"/>
                      <a:pt x="1279" y="901"/>
                    </a:cubicBezTo>
                    <a:cubicBezTo>
                      <a:pt x="1365" y="810"/>
                      <a:pt x="1370" y="652"/>
                      <a:pt x="1277" y="564"/>
                    </a:cubicBezTo>
                    <a:cubicBezTo>
                      <a:pt x="1277" y="564"/>
                      <a:pt x="1277" y="564"/>
                      <a:pt x="1277" y="564"/>
                    </a:cubicBezTo>
                    <a:cubicBezTo>
                      <a:pt x="1277" y="564"/>
                      <a:pt x="1277" y="564"/>
                      <a:pt x="1277" y="5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8" name="椭圆 17"/>
            <p:cNvSpPr/>
            <p:nvPr/>
          </p:nvSpPr>
          <p:spPr>
            <a:xfrm>
              <a:off x="721513" y="378475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485040" y="389778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定制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承接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PPT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定制和各类广告平面设计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 userDrawn="1"/>
        </p:nvGrpSpPr>
        <p:grpSpPr>
          <a:xfrm>
            <a:off x="6585601" y="5184189"/>
            <a:ext cx="4875774" cy="636304"/>
            <a:chOff x="721513" y="5482071"/>
            <a:chExt cx="4875774" cy="636304"/>
          </a:xfrm>
        </p:grpSpPr>
        <p:sp>
          <p:nvSpPr>
            <p:cNvPr id="26" name="椭圆 25"/>
            <p:cNvSpPr/>
            <p:nvPr/>
          </p:nvSpPr>
          <p:spPr>
            <a:xfrm>
              <a:off x="721513" y="548207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85041" y="559510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更多精美作品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请搜索或点击“飞印象”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864164" y="5624722"/>
              <a:ext cx="351003" cy="351003"/>
            </a:xfrm>
            <a:custGeom>
              <a:avLst/>
              <a:gdLst>
                <a:gd name="T0" fmla="*/ 26 w 900"/>
                <a:gd name="T1" fmla="*/ 900 h 900"/>
                <a:gd name="T2" fmla="*/ 866 w 900"/>
                <a:gd name="T3" fmla="*/ 900 h 900"/>
                <a:gd name="T4" fmla="*/ 884 w 900"/>
                <a:gd name="T5" fmla="*/ 856 h 900"/>
                <a:gd name="T6" fmla="*/ 44 w 900"/>
                <a:gd name="T7" fmla="*/ 16 h 900"/>
                <a:gd name="T8" fmla="*/ 0 w 900"/>
                <a:gd name="T9" fmla="*/ 34 h 900"/>
                <a:gd name="T10" fmla="*/ 0 w 900"/>
                <a:gd name="T11" fmla="*/ 259 h 900"/>
                <a:gd name="T12" fmla="*/ 67 w 900"/>
                <a:gd name="T13" fmla="*/ 259 h 900"/>
                <a:gd name="T14" fmla="*/ 98 w 900"/>
                <a:gd name="T15" fmla="*/ 290 h 900"/>
                <a:gd name="T16" fmla="*/ 67 w 900"/>
                <a:gd name="T17" fmla="*/ 320 h 900"/>
                <a:gd name="T18" fmla="*/ 0 w 900"/>
                <a:gd name="T19" fmla="*/ 320 h 900"/>
                <a:gd name="T20" fmla="*/ 0 w 900"/>
                <a:gd name="T21" fmla="*/ 418 h 900"/>
                <a:gd name="T22" fmla="*/ 67 w 900"/>
                <a:gd name="T23" fmla="*/ 418 h 900"/>
                <a:gd name="T24" fmla="*/ 98 w 900"/>
                <a:gd name="T25" fmla="*/ 449 h 900"/>
                <a:gd name="T26" fmla="*/ 67 w 900"/>
                <a:gd name="T27" fmla="*/ 480 h 900"/>
                <a:gd name="T28" fmla="*/ 0 w 900"/>
                <a:gd name="T29" fmla="*/ 480 h 900"/>
                <a:gd name="T30" fmla="*/ 0 w 900"/>
                <a:gd name="T31" fmla="*/ 578 h 900"/>
                <a:gd name="T32" fmla="*/ 67 w 900"/>
                <a:gd name="T33" fmla="*/ 578 h 900"/>
                <a:gd name="T34" fmla="*/ 98 w 900"/>
                <a:gd name="T35" fmla="*/ 608 h 900"/>
                <a:gd name="T36" fmla="*/ 67 w 900"/>
                <a:gd name="T37" fmla="*/ 639 h 900"/>
                <a:gd name="T38" fmla="*/ 0 w 900"/>
                <a:gd name="T39" fmla="*/ 639 h 900"/>
                <a:gd name="T40" fmla="*/ 0 w 900"/>
                <a:gd name="T41" fmla="*/ 737 h 900"/>
                <a:gd name="T42" fmla="*/ 67 w 900"/>
                <a:gd name="T43" fmla="*/ 737 h 900"/>
                <a:gd name="T44" fmla="*/ 98 w 900"/>
                <a:gd name="T45" fmla="*/ 768 h 900"/>
                <a:gd name="T46" fmla="*/ 67 w 900"/>
                <a:gd name="T47" fmla="*/ 799 h 900"/>
                <a:gd name="T48" fmla="*/ 0 w 900"/>
                <a:gd name="T49" fmla="*/ 799 h 900"/>
                <a:gd name="T50" fmla="*/ 0 w 900"/>
                <a:gd name="T51" fmla="*/ 874 h 900"/>
                <a:gd name="T52" fmla="*/ 26 w 900"/>
                <a:gd name="T53" fmla="*/ 900 h 900"/>
                <a:gd name="T54" fmla="*/ 185 w 900"/>
                <a:gd name="T55" fmla="*/ 418 h 900"/>
                <a:gd name="T56" fmla="*/ 482 w 900"/>
                <a:gd name="T57" fmla="*/ 715 h 900"/>
                <a:gd name="T58" fmla="*/ 185 w 900"/>
                <a:gd name="T59" fmla="*/ 715 h 900"/>
                <a:gd name="T60" fmla="*/ 185 w 900"/>
                <a:gd name="T61" fmla="*/ 418 h 900"/>
                <a:gd name="T62" fmla="*/ 185 w 900"/>
                <a:gd name="T63" fmla="*/ 418 h 900"/>
                <a:gd name="T64" fmla="*/ 185 w 900"/>
                <a:gd name="T65" fmla="*/ 418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0" h="900">
                  <a:moveTo>
                    <a:pt x="26" y="900"/>
                  </a:moveTo>
                  <a:cubicBezTo>
                    <a:pt x="866" y="900"/>
                    <a:pt x="866" y="900"/>
                    <a:pt x="866" y="900"/>
                  </a:cubicBezTo>
                  <a:cubicBezTo>
                    <a:pt x="889" y="900"/>
                    <a:pt x="900" y="872"/>
                    <a:pt x="884" y="85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28" y="0"/>
                    <a:pt x="0" y="12"/>
                    <a:pt x="0" y="34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84" y="259"/>
                    <a:pt x="98" y="273"/>
                    <a:pt x="98" y="290"/>
                  </a:cubicBezTo>
                  <a:cubicBezTo>
                    <a:pt x="98" y="307"/>
                    <a:pt x="84" y="320"/>
                    <a:pt x="67" y="32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0" y="418"/>
                    <a:pt x="0" y="418"/>
                    <a:pt x="0" y="418"/>
                  </a:cubicBezTo>
                  <a:cubicBezTo>
                    <a:pt x="67" y="418"/>
                    <a:pt x="67" y="418"/>
                    <a:pt x="67" y="418"/>
                  </a:cubicBezTo>
                  <a:cubicBezTo>
                    <a:pt x="84" y="418"/>
                    <a:pt x="98" y="432"/>
                    <a:pt x="98" y="449"/>
                  </a:cubicBezTo>
                  <a:cubicBezTo>
                    <a:pt x="98" y="466"/>
                    <a:pt x="84" y="480"/>
                    <a:pt x="67" y="480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67" y="578"/>
                    <a:pt x="67" y="578"/>
                    <a:pt x="67" y="578"/>
                  </a:cubicBezTo>
                  <a:cubicBezTo>
                    <a:pt x="84" y="578"/>
                    <a:pt x="98" y="591"/>
                    <a:pt x="98" y="608"/>
                  </a:cubicBezTo>
                  <a:cubicBezTo>
                    <a:pt x="98" y="625"/>
                    <a:pt x="84" y="639"/>
                    <a:pt x="67" y="639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0" y="737"/>
                    <a:pt x="0" y="737"/>
                    <a:pt x="0" y="737"/>
                  </a:cubicBezTo>
                  <a:cubicBezTo>
                    <a:pt x="67" y="737"/>
                    <a:pt x="67" y="737"/>
                    <a:pt x="67" y="737"/>
                  </a:cubicBezTo>
                  <a:cubicBezTo>
                    <a:pt x="84" y="737"/>
                    <a:pt x="98" y="751"/>
                    <a:pt x="98" y="768"/>
                  </a:cubicBezTo>
                  <a:cubicBezTo>
                    <a:pt x="98" y="785"/>
                    <a:pt x="84" y="799"/>
                    <a:pt x="67" y="799"/>
                  </a:cubicBezTo>
                  <a:cubicBezTo>
                    <a:pt x="0" y="799"/>
                    <a:pt x="0" y="799"/>
                    <a:pt x="0" y="799"/>
                  </a:cubicBezTo>
                  <a:cubicBezTo>
                    <a:pt x="0" y="874"/>
                    <a:pt x="0" y="874"/>
                    <a:pt x="0" y="874"/>
                  </a:cubicBezTo>
                  <a:cubicBezTo>
                    <a:pt x="0" y="889"/>
                    <a:pt x="12" y="900"/>
                    <a:pt x="26" y="900"/>
                  </a:cubicBezTo>
                  <a:close/>
                  <a:moveTo>
                    <a:pt x="185" y="418"/>
                  </a:moveTo>
                  <a:cubicBezTo>
                    <a:pt x="482" y="715"/>
                    <a:pt x="482" y="715"/>
                    <a:pt x="482" y="715"/>
                  </a:cubicBezTo>
                  <a:cubicBezTo>
                    <a:pt x="185" y="715"/>
                    <a:pt x="185" y="715"/>
                    <a:pt x="185" y="715"/>
                  </a:cubicBezTo>
                  <a:lnTo>
                    <a:pt x="185" y="418"/>
                  </a:lnTo>
                  <a:close/>
                  <a:moveTo>
                    <a:pt x="185" y="418"/>
                  </a:moveTo>
                  <a:cubicBezTo>
                    <a:pt x="185" y="418"/>
                    <a:pt x="185" y="418"/>
                    <a:pt x="185" y="41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9" name="组合 28"/>
          <p:cNvGrpSpPr/>
          <p:nvPr userDrawn="1"/>
        </p:nvGrpSpPr>
        <p:grpSpPr>
          <a:xfrm>
            <a:off x="6585601" y="1014706"/>
            <a:ext cx="4875773" cy="636304"/>
            <a:chOff x="721513" y="2863688"/>
            <a:chExt cx="4875773" cy="636304"/>
          </a:xfrm>
        </p:grpSpPr>
        <p:sp>
          <p:nvSpPr>
            <p:cNvPr id="30" name="Freeform 9"/>
            <p:cNvSpPr>
              <a:spLocks noEditPoints="1"/>
            </p:cNvSpPr>
            <p:nvPr/>
          </p:nvSpPr>
          <p:spPr bwMode="auto">
            <a:xfrm>
              <a:off x="860503" y="2975666"/>
              <a:ext cx="358325" cy="412348"/>
            </a:xfrm>
            <a:custGeom>
              <a:avLst/>
              <a:gdLst>
                <a:gd name="T0" fmla="*/ 403 w 403"/>
                <a:gd name="T1" fmla="*/ 317 h 464"/>
                <a:gd name="T2" fmla="*/ 403 w 403"/>
                <a:gd name="T3" fmla="*/ 330 h 464"/>
                <a:gd name="T4" fmla="*/ 403 w 403"/>
                <a:gd name="T5" fmla="*/ 333 h 464"/>
                <a:gd name="T6" fmla="*/ 398 w 403"/>
                <a:gd name="T7" fmla="*/ 354 h 464"/>
                <a:gd name="T8" fmla="*/ 388 w 403"/>
                <a:gd name="T9" fmla="*/ 358 h 464"/>
                <a:gd name="T10" fmla="*/ 377 w 403"/>
                <a:gd name="T11" fmla="*/ 352 h 464"/>
                <a:gd name="T12" fmla="*/ 354 w 403"/>
                <a:gd name="T13" fmla="*/ 328 h 464"/>
                <a:gd name="T14" fmla="*/ 352 w 403"/>
                <a:gd name="T15" fmla="*/ 326 h 464"/>
                <a:gd name="T16" fmla="*/ 320 w 403"/>
                <a:gd name="T17" fmla="*/ 387 h 464"/>
                <a:gd name="T18" fmla="*/ 322 w 403"/>
                <a:gd name="T19" fmla="*/ 387 h 464"/>
                <a:gd name="T20" fmla="*/ 347 w 403"/>
                <a:gd name="T21" fmla="*/ 399 h 464"/>
                <a:gd name="T22" fmla="*/ 364 w 403"/>
                <a:gd name="T23" fmla="*/ 416 h 464"/>
                <a:gd name="T24" fmla="*/ 367 w 403"/>
                <a:gd name="T25" fmla="*/ 431 h 464"/>
                <a:gd name="T26" fmla="*/ 355 w 403"/>
                <a:gd name="T27" fmla="*/ 448 h 464"/>
                <a:gd name="T28" fmla="*/ 333 w 403"/>
                <a:gd name="T29" fmla="*/ 458 h 464"/>
                <a:gd name="T30" fmla="*/ 255 w 403"/>
                <a:gd name="T31" fmla="*/ 454 h 464"/>
                <a:gd name="T32" fmla="*/ 218 w 403"/>
                <a:gd name="T33" fmla="*/ 431 h 464"/>
                <a:gd name="T34" fmla="*/ 216 w 403"/>
                <a:gd name="T35" fmla="*/ 431 h 464"/>
                <a:gd name="T36" fmla="*/ 197 w 403"/>
                <a:gd name="T37" fmla="*/ 431 h 464"/>
                <a:gd name="T38" fmla="*/ 194 w 403"/>
                <a:gd name="T39" fmla="*/ 432 h 464"/>
                <a:gd name="T40" fmla="*/ 182 w 403"/>
                <a:gd name="T41" fmla="*/ 443 h 464"/>
                <a:gd name="T42" fmla="*/ 130 w 403"/>
                <a:gd name="T43" fmla="*/ 461 h 464"/>
                <a:gd name="T44" fmla="*/ 116 w 403"/>
                <a:gd name="T45" fmla="*/ 462 h 464"/>
                <a:gd name="T46" fmla="*/ 101 w 403"/>
                <a:gd name="T47" fmla="*/ 462 h 464"/>
                <a:gd name="T48" fmla="*/ 98 w 403"/>
                <a:gd name="T49" fmla="*/ 462 h 464"/>
                <a:gd name="T50" fmla="*/ 65 w 403"/>
                <a:gd name="T51" fmla="*/ 455 h 464"/>
                <a:gd name="T52" fmla="*/ 44 w 403"/>
                <a:gd name="T53" fmla="*/ 441 h 464"/>
                <a:gd name="T54" fmla="*/ 42 w 403"/>
                <a:gd name="T55" fmla="*/ 416 h 464"/>
                <a:gd name="T56" fmla="*/ 52 w 403"/>
                <a:gd name="T57" fmla="*/ 405 h 464"/>
                <a:gd name="T58" fmla="*/ 77 w 403"/>
                <a:gd name="T59" fmla="*/ 391 h 464"/>
                <a:gd name="T60" fmla="*/ 87 w 403"/>
                <a:gd name="T61" fmla="*/ 387 h 464"/>
                <a:gd name="T62" fmla="*/ 54 w 403"/>
                <a:gd name="T63" fmla="*/ 323 h 464"/>
                <a:gd name="T64" fmla="*/ 52 w 403"/>
                <a:gd name="T65" fmla="*/ 325 h 464"/>
                <a:gd name="T66" fmla="*/ 31 w 403"/>
                <a:gd name="T67" fmla="*/ 344 h 464"/>
                <a:gd name="T68" fmla="*/ 17 w 403"/>
                <a:gd name="T69" fmla="*/ 351 h 464"/>
                <a:gd name="T70" fmla="*/ 7 w 403"/>
                <a:gd name="T71" fmla="*/ 348 h 464"/>
                <a:gd name="T72" fmla="*/ 2 w 403"/>
                <a:gd name="T73" fmla="*/ 337 h 464"/>
                <a:gd name="T74" fmla="*/ 0 w 403"/>
                <a:gd name="T75" fmla="*/ 325 h 464"/>
                <a:gd name="T76" fmla="*/ 0 w 403"/>
                <a:gd name="T77" fmla="*/ 314 h 464"/>
                <a:gd name="T78" fmla="*/ 0 w 403"/>
                <a:gd name="T79" fmla="*/ 312 h 464"/>
                <a:gd name="T80" fmla="*/ 11 w 403"/>
                <a:gd name="T81" fmla="*/ 270 h 464"/>
                <a:gd name="T82" fmla="*/ 42 w 403"/>
                <a:gd name="T83" fmla="*/ 223 h 464"/>
                <a:gd name="T84" fmla="*/ 43 w 403"/>
                <a:gd name="T85" fmla="*/ 220 h 464"/>
                <a:gd name="T86" fmla="*/ 39 w 403"/>
                <a:gd name="T87" fmla="*/ 194 h 464"/>
                <a:gd name="T88" fmla="*/ 51 w 403"/>
                <a:gd name="T89" fmla="*/ 172 h 464"/>
                <a:gd name="T90" fmla="*/ 52 w 403"/>
                <a:gd name="T91" fmla="*/ 169 h 464"/>
                <a:gd name="T92" fmla="*/ 54 w 403"/>
                <a:gd name="T93" fmla="*/ 114 h 464"/>
                <a:gd name="T94" fmla="*/ 185 w 403"/>
                <a:gd name="T95" fmla="*/ 2 h 464"/>
                <a:gd name="T96" fmla="*/ 198 w 403"/>
                <a:gd name="T97" fmla="*/ 0 h 464"/>
                <a:gd name="T98" fmla="*/ 213 w 403"/>
                <a:gd name="T99" fmla="*/ 0 h 464"/>
                <a:gd name="T100" fmla="*/ 215 w 403"/>
                <a:gd name="T101" fmla="*/ 1 h 464"/>
                <a:gd name="T102" fmla="*/ 242 w 403"/>
                <a:gd name="T103" fmla="*/ 5 h 464"/>
                <a:gd name="T104" fmla="*/ 342 w 403"/>
                <a:gd name="T105" fmla="*/ 77 h 464"/>
                <a:gd name="T106" fmla="*/ 361 w 403"/>
                <a:gd name="T107" fmla="*/ 154 h 464"/>
                <a:gd name="T108" fmla="*/ 360 w 403"/>
                <a:gd name="T109" fmla="*/ 168 h 464"/>
                <a:gd name="T110" fmla="*/ 376 w 403"/>
                <a:gd name="T111" fmla="*/ 181 h 464"/>
                <a:gd name="T112" fmla="*/ 369 w 403"/>
                <a:gd name="T113" fmla="*/ 230 h 464"/>
                <a:gd name="T114" fmla="*/ 370 w 403"/>
                <a:gd name="T115" fmla="*/ 231 h 464"/>
                <a:gd name="T116" fmla="*/ 383 w 403"/>
                <a:gd name="T117" fmla="*/ 251 h 464"/>
                <a:gd name="T118" fmla="*/ 402 w 403"/>
                <a:gd name="T119" fmla="*/ 306 h 464"/>
                <a:gd name="T120" fmla="*/ 403 w 403"/>
                <a:gd name="T121" fmla="*/ 317 h 464"/>
                <a:gd name="T122" fmla="*/ 403 w 403"/>
                <a:gd name="T123" fmla="*/ 317 h 464"/>
                <a:gd name="T124" fmla="*/ 403 w 403"/>
                <a:gd name="T125" fmla="*/ 317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03" h="464">
                  <a:moveTo>
                    <a:pt x="403" y="317"/>
                  </a:moveTo>
                  <a:cubicBezTo>
                    <a:pt x="403" y="330"/>
                    <a:pt x="403" y="330"/>
                    <a:pt x="403" y="330"/>
                  </a:cubicBezTo>
                  <a:cubicBezTo>
                    <a:pt x="403" y="331"/>
                    <a:pt x="403" y="332"/>
                    <a:pt x="403" y="333"/>
                  </a:cubicBezTo>
                  <a:cubicBezTo>
                    <a:pt x="402" y="340"/>
                    <a:pt x="401" y="347"/>
                    <a:pt x="398" y="354"/>
                  </a:cubicBezTo>
                  <a:cubicBezTo>
                    <a:pt x="395" y="358"/>
                    <a:pt x="393" y="359"/>
                    <a:pt x="388" y="358"/>
                  </a:cubicBezTo>
                  <a:cubicBezTo>
                    <a:pt x="384" y="356"/>
                    <a:pt x="380" y="354"/>
                    <a:pt x="377" y="352"/>
                  </a:cubicBezTo>
                  <a:cubicBezTo>
                    <a:pt x="368" y="345"/>
                    <a:pt x="361" y="337"/>
                    <a:pt x="354" y="328"/>
                  </a:cubicBezTo>
                  <a:cubicBezTo>
                    <a:pt x="354" y="328"/>
                    <a:pt x="353" y="327"/>
                    <a:pt x="352" y="326"/>
                  </a:cubicBezTo>
                  <a:cubicBezTo>
                    <a:pt x="348" y="350"/>
                    <a:pt x="337" y="370"/>
                    <a:pt x="320" y="387"/>
                  </a:cubicBezTo>
                  <a:cubicBezTo>
                    <a:pt x="321" y="387"/>
                    <a:pt x="321" y="387"/>
                    <a:pt x="322" y="387"/>
                  </a:cubicBezTo>
                  <a:cubicBezTo>
                    <a:pt x="331" y="390"/>
                    <a:pt x="340" y="394"/>
                    <a:pt x="347" y="399"/>
                  </a:cubicBezTo>
                  <a:cubicBezTo>
                    <a:pt x="354" y="404"/>
                    <a:pt x="360" y="409"/>
                    <a:pt x="364" y="416"/>
                  </a:cubicBezTo>
                  <a:cubicBezTo>
                    <a:pt x="367" y="421"/>
                    <a:pt x="368" y="426"/>
                    <a:pt x="367" y="431"/>
                  </a:cubicBezTo>
                  <a:cubicBezTo>
                    <a:pt x="365" y="439"/>
                    <a:pt x="361" y="444"/>
                    <a:pt x="355" y="448"/>
                  </a:cubicBezTo>
                  <a:cubicBezTo>
                    <a:pt x="348" y="453"/>
                    <a:pt x="341" y="456"/>
                    <a:pt x="333" y="458"/>
                  </a:cubicBezTo>
                  <a:cubicBezTo>
                    <a:pt x="306" y="464"/>
                    <a:pt x="281" y="462"/>
                    <a:pt x="255" y="454"/>
                  </a:cubicBezTo>
                  <a:cubicBezTo>
                    <a:pt x="241" y="449"/>
                    <a:pt x="228" y="443"/>
                    <a:pt x="218" y="431"/>
                  </a:cubicBezTo>
                  <a:cubicBezTo>
                    <a:pt x="218" y="431"/>
                    <a:pt x="217" y="431"/>
                    <a:pt x="216" y="431"/>
                  </a:cubicBezTo>
                  <a:cubicBezTo>
                    <a:pt x="209" y="431"/>
                    <a:pt x="203" y="431"/>
                    <a:pt x="197" y="431"/>
                  </a:cubicBezTo>
                  <a:cubicBezTo>
                    <a:pt x="196" y="431"/>
                    <a:pt x="195" y="432"/>
                    <a:pt x="194" y="432"/>
                  </a:cubicBezTo>
                  <a:cubicBezTo>
                    <a:pt x="190" y="436"/>
                    <a:pt x="186" y="440"/>
                    <a:pt x="182" y="443"/>
                  </a:cubicBezTo>
                  <a:cubicBezTo>
                    <a:pt x="166" y="454"/>
                    <a:pt x="148" y="458"/>
                    <a:pt x="130" y="461"/>
                  </a:cubicBezTo>
                  <a:cubicBezTo>
                    <a:pt x="125" y="462"/>
                    <a:pt x="121" y="462"/>
                    <a:pt x="116" y="462"/>
                  </a:cubicBezTo>
                  <a:cubicBezTo>
                    <a:pt x="101" y="462"/>
                    <a:pt x="101" y="462"/>
                    <a:pt x="101" y="462"/>
                  </a:cubicBezTo>
                  <a:cubicBezTo>
                    <a:pt x="100" y="462"/>
                    <a:pt x="99" y="462"/>
                    <a:pt x="98" y="462"/>
                  </a:cubicBezTo>
                  <a:cubicBezTo>
                    <a:pt x="87" y="461"/>
                    <a:pt x="75" y="459"/>
                    <a:pt x="65" y="455"/>
                  </a:cubicBezTo>
                  <a:cubicBezTo>
                    <a:pt x="57" y="452"/>
                    <a:pt x="49" y="448"/>
                    <a:pt x="44" y="441"/>
                  </a:cubicBezTo>
                  <a:cubicBezTo>
                    <a:pt x="38" y="433"/>
                    <a:pt x="37" y="424"/>
                    <a:pt x="42" y="416"/>
                  </a:cubicBezTo>
                  <a:cubicBezTo>
                    <a:pt x="45" y="412"/>
                    <a:pt x="48" y="408"/>
                    <a:pt x="52" y="405"/>
                  </a:cubicBezTo>
                  <a:cubicBezTo>
                    <a:pt x="59" y="398"/>
                    <a:pt x="68" y="394"/>
                    <a:pt x="77" y="391"/>
                  </a:cubicBezTo>
                  <a:cubicBezTo>
                    <a:pt x="80" y="389"/>
                    <a:pt x="84" y="388"/>
                    <a:pt x="87" y="387"/>
                  </a:cubicBezTo>
                  <a:cubicBezTo>
                    <a:pt x="69" y="369"/>
                    <a:pt x="57" y="349"/>
                    <a:pt x="54" y="323"/>
                  </a:cubicBezTo>
                  <a:cubicBezTo>
                    <a:pt x="53" y="324"/>
                    <a:pt x="52" y="324"/>
                    <a:pt x="52" y="325"/>
                  </a:cubicBezTo>
                  <a:cubicBezTo>
                    <a:pt x="46" y="332"/>
                    <a:pt x="39" y="339"/>
                    <a:pt x="31" y="344"/>
                  </a:cubicBezTo>
                  <a:cubicBezTo>
                    <a:pt x="27" y="347"/>
                    <a:pt x="22" y="350"/>
                    <a:pt x="17" y="351"/>
                  </a:cubicBezTo>
                  <a:cubicBezTo>
                    <a:pt x="13" y="352"/>
                    <a:pt x="10" y="351"/>
                    <a:pt x="7" y="348"/>
                  </a:cubicBezTo>
                  <a:cubicBezTo>
                    <a:pt x="4" y="345"/>
                    <a:pt x="3" y="341"/>
                    <a:pt x="2" y="337"/>
                  </a:cubicBezTo>
                  <a:cubicBezTo>
                    <a:pt x="1" y="333"/>
                    <a:pt x="1" y="329"/>
                    <a:pt x="0" y="325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0" y="314"/>
                    <a:pt x="0" y="313"/>
                    <a:pt x="0" y="312"/>
                  </a:cubicBezTo>
                  <a:cubicBezTo>
                    <a:pt x="1" y="298"/>
                    <a:pt x="5" y="284"/>
                    <a:pt x="11" y="270"/>
                  </a:cubicBezTo>
                  <a:cubicBezTo>
                    <a:pt x="19" y="252"/>
                    <a:pt x="29" y="237"/>
                    <a:pt x="42" y="223"/>
                  </a:cubicBezTo>
                  <a:cubicBezTo>
                    <a:pt x="43" y="222"/>
                    <a:pt x="44" y="221"/>
                    <a:pt x="43" y="220"/>
                  </a:cubicBezTo>
                  <a:cubicBezTo>
                    <a:pt x="39" y="212"/>
                    <a:pt x="38" y="203"/>
                    <a:pt x="39" y="194"/>
                  </a:cubicBezTo>
                  <a:cubicBezTo>
                    <a:pt x="41" y="185"/>
                    <a:pt x="44" y="177"/>
                    <a:pt x="51" y="172"/>
                  </a:cubicBezTo>
                  <a:cubicBezTo>
                    <a:pt x="51" y="171"/>
                    <a:pt x="52" y="170"/>
                    <a:pt x="52" y="169"/>
                  </a:cubicBezTo>
                  <a:cubicBezTo>
                    <a:pt x="49" y="151"/>
                    <a:pt x="50" y="132"/>
                    <a:pt x="54" y="114"/>
                  </a:cubicBezTo>
                  <a:cubicBezTo>
                    <a:pt x="69" y="54"/>
                    <a:pt x="122" y="10"/>
                    <a:pt x="185" y="2"/>
                  </a:cubicBezTo>
                  <a:cubicBezTo>
                    <a:pt x="189" y="1"/>
                    <a:pt x="194" y="1"/>
                    <a:pt x="198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14" y="0"/>
                    <a:pt x="215" y="1"/>
                    <a:pt x="215" y="1"/>
                  </a:cubicBezTo>
                  <a:cubicBezTo>
                    <a:pt x="224" y="2"/>
                    <a:pt x="234" y="3"/>
                    <a:pt x="242" y="5"/>
                  </a:cubicBezTo>
                  <a:cubicBezTo>
                    <a:pt x="286" y="15"/>
                    <a:pt x="319" y="39"/>
                    <a:pt x="342" y="77"/>
                  </a:cubicBezTo>
                  <a:cubicBezTo>
                    <a:pt x="356" y="101"/>
                    <a:pt x="362" y="127"/>
                    <a:pt x="361" y="154"/>
                  </a:cubicBezTo>
                  <a:cubicBezTo>
                    <a:pt x="361" y="159"/>
                    <a:pt x="360" y="164"/>
                    <a:pt x="360" y="168"/>
                  </a:cubicBezTo>
                  <a:cubicBezTo>
                    <a:pt x="368" y="170"/>
                    <a:pt x="372" y="174"/>
                    <a:pt x="376" y="181"/>
                  </a:cubicBezTo>
                  <a:cubicBezTo>
                    <a:pt x="383" y="195"/>
                    <a:pt x="382" y="218"/>
                    <a:pt x="369" y="230"/>
                  </a:cubicBezTo>
                  <a:cubicBezTo>
                    <a:pt x="369" y="230"/>
                    <a:pt x="370" y="231"/>
                    <a:pt x="370" y="231"/>
                  </a:cubicBezTo>
                  <a:cubicBezTo>
                    <a:pt x="374" y="238"/>
                    <a:pt x="379" y="244"/>
                    <a:pt x="383" y="251"/>
                  </a:cubicBezTo>
                  <a:cubicBezTo>
                    <a:pt x="393" y="268"/>
                    <a:pt x="399" y="286"/>
                    <a:pt x="402" y="306"/>
                  </a:cubicBezTo>
                  <a:cubicBezTo>
                    <a:pt x="402" y="310"/>
                    <a:pt x="403" y="313"/>
                    <a:pt x="403" y="317"/>
                  </a:cubicBezTo>
                  <a:close/>
                  <a:moveTo>
                    <a:pt x="403" y="317"/>
                  </a:moveTo>
                  <a:cubicBezTo>
                    <a:pt x="403" y="317"/>
                    <a:pt x="403" y="317"/>
                    <a:pt x="403" y="31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721513" y="2863688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485040" y="2991211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售后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QQ】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1964271550</a:t>
              </a:r>
            </a:p>
          </p:txBody>
        </p:sp>
      </p:grpSp>
      <p:sp>
        <p:nvSpPr>
          <p:cNvPr id="33" name="文本框 32"/>
          <p:cNvSpPr txBox="1"/>
          <p:nvPr userDrawn="1"/>
        </p:nvSpPr>
        <p:spPr>
          <a:xfrm>
            <a:off x="884581" y="1014705"/>
            <a:ext cx="4696655" cy="115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用心制作的原创模板，请您尊重设计师成果，请不要二次销售或免费共享。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如发现一律举报，情节严重者我们将保留法律追究的权利。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 userDrawn="1"/>
        </p:nvSpPr>
        <p:spPr>
          <a:xfrm>
            <a:off x="884581" y="2326957"/>
            <a:ext cx="469665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original template made by heart, please respect the designer, please don't sell it two times or share it free of charge. If a report is found, we will retain the right to pursue the law if the circumstances are serious.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ED6B6-9380-4D9A-A37B-EBA6C5E5E72E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3"/><Relationship Id="rId7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1.mp3"/><Relationship Id="rId7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1.mp3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.mp3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1839595" y="2679700"/>
            <a:ext cx="82829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数据挖掘第一次实验点评</a:t>
            </a:r>
          </a:p>
        </p:txBody>
      </p:sp>
      <p:pic>
        <p:nvPicPr>
          <p:cNvPr id="2" name="FLYING IMPRESSION FID FEIZHAO    qq:196427155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7642" y="-1013629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89808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noProof="0" dirty="0">
                <a:solidFill>
                  <a:srgbClr val="FCB03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  <a:r>
              <a:rPr lang="en-US" altLang="zh-CN" sz="4800" noProof="0" dirty="0">
                <a:solidFill>
                  <a:srgbClr val="FCB03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solidFill>
                  <a:srgbClr val="FCB03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案例演示和讲解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275840" y="1584325"/>
            <a:ext cx="853757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医疗诊病数据</a:t>
            </a:r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b="44975"/>
          <a:stretch>
            <a:fillRect/>
          </a:stretch>
        </p:blipFill>
        <p:spPr>
          <a:xfrm>
            <a:off x="2160270" y="2265680"/>
            <a:ext cx="8206740" cy="306832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22170" y="5549265"/>
            <a:ext cx="82353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</a:rPr>
              <a:t>年龄、性别、血压、胆固醇、钠、钾、药物</a:t>
            </a:r>
          </a:p>
        </p:txBody>
      </p:sp>
      <p:graphicFrame>
        <p:nvGraphicFramePr>
          <p:cNvPr id="5" name="表格 4"/>
          <p:cNvGraphicFramePr/>
          <p:nvPr/>
        </p:nvGraphicFramePr>
        <p:xfrm>
          <a:off x="5586413" y="3315970"/>
          <a:ext cx="1019175" cy="226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89808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案例演示和讲解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070100" y="2677160"/>
            <a:ext cx="8537575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小建议：思考过程边想边记录，利于实际操作时提供思路，理清逻辑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七个字段，测量类型是什么，存储类型是什么？需要转换吗</a:t>
            </a:r>
            <a:r>
              <a:rPr lang="en-US" altLang="zh-CN" sz="2800"/>
              <a:t>?</a:t>
            </a:r>
            <a:r>
              <a:rPr lang="zh-CN" altLang="en-US" sz="2800"/>
              <a:t>数据量？</a:t>
            </a:r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b="87233"/>
          <a:stretch>
            <a:fillRect/>
          </a:stretch>
        </p:blipFill>
        <p:spPr>
          <a:xfrm>
            <a:off x="1912620" y="1590675"/>
            <a:ext cx="9032875" cy="889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97710" y="4481830"/>
            <a:ext cx="912558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sym typeface="+mn-ea"/>
              </a:rPr>
              <a:t> </a:t>
            </a:r>
            <a:r>
              <a:rPr lang="zh-CN" altLang="en-US" sz="2800">
                <a:sym typeface="+mn-ea"/>
              </a:rPr>
              <a:t>数据特征？存储对象是药物？人？还是</a:t>
            </a:r>
            <a:r>
              <a:rPr lang="zh-CN" altLang="en-US" sz="2800" b="1">
                <a:solidFill>
                  <a:srgbClr val="FF0000"/>
                </a:solidFill>
                <a:sym typeface="+mn-ea"/>
              </a:rPr>
              <a:t>处方单</a:t>
            </a:r>
            <a:r>
              <a:rPr lang="en-US" altLang="zh-CN" sz="2800">
                <a:sym typeface="+mn-ea"/>
              </a:rPr>
              <a:t>?</a:t>
            </a:r>
            <a:r>
              <a:rPr lang="zh-CN" altLang="en-US" sz="2800">
                <a:sym typeface="+mn-ea"/>
              </a:rPr>
              <a:t>合并或分开？  </a:t>
            </a:r>
            <a:endParaRPr lang="zh-CN" altLang="en-US" sz="2800"/>
          </a:p>
          <a:p>
            <a:endParaRPr lang="zh-CN" altLang="en-US" sz="2800"/>
          </a:p>
          <a:p>
            <a:endParaRPr lang="en-US" altLang="zh-CN" sz="2800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95195" y="5670550"/>
            <a:ext cx="9169400" cy="122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ym typeface="+mn-ea"/>
              </a:rPr>
              <a:t>有无缺失值？缺失值需要填充吗？</a:t>
            </a:r>
            <a:endParaRPr lang="zh-CN" altLang="en-US" sz="2800"/>
          </a:p>
          <a:p>
            <a:r>
              <a:rPr lang="zh-CN" altLang="en-US" sz="2800">
                <a:sym typeface="+mn-ea"/>
              </a:rPr>
              <a:t>每个字段都是有效的吗</a:t>
            </a:r>
            <a:r>
              <a:rPr lang="en-US" altLang="zh-CN" sz="2800">
                <a:sym typeface="+mn-ea"/>
              </a:rPr>
              <a:t>?</a:t>
            </a:r>
            <a:endParaRPr lang="en-US" altLang="zh-CN"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89808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案例演示和讲解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581785" y="2407920"/>
            <a:ext cx="8537575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小建议：思考过程边想</a:t>
            </a:r>
          </a:p>
          <a:p>
            <a:r>
              <a:rPr lang="zh-CN" altLang="en-US" sz="2800"/>
              <a:t>边记录，利于实际操作</a:t>
            </a:r>
          </a:p>
          <a:p>
            <a:r>
              <a:rPr lang="zh-CN" altLang="en-US" sz="2800"/>
              <a:t>时提供思路，理清逻辑</a:t>
            </a:r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b="87233"/>
          <a:stretch>
            <a:fillRect/>
          </a:stretch>
        </p:blipFill>
        <p:spPr>
          <a:xfrm>
            <a:off x="1814830" y="1282700"/>
            <a:ext cx="9491345" cy="889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l="22227" r="17918" b="440"/>
          <a:stretch>
            <a:fillRect/>
          </a:stretch>
        </p:blipFill>
        <p:spPr>
          <a:xfrm>
            <a:off x="5410835" y="2332990"/>
            <a:ext cx="5992495" cy="45250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89808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案例演示和讲解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b="87233"/>
          <a:stretch>
            <a:fillRect/>
          </a:stretch>
        </p:blipFill>
        <p:spPr>
          <a:xfrm>
            <a:off x="1912620" y="1590675"/>
            <a:ext cx="9032875" cy="889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033905" y="2786380"/>
            <a:ext cx="90531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070100" y="2677160"/>
            <a:ext cx="9140190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ym typeface="+mn-ea"/>
              </a:rPr>
              <a:t>实验要求：</a:t>
            </a:r>
          </a:p>
          <a:p>
            <a:r>
              <a:rPr lang="en-US" altLang="zh-CN" sz="2800" dirty="0">
                <a:sym typeface="+mn-ea"/>
              </a:rPr>
              <a:t>1</a:t>
            </a:r>
            <a:r>
              <a:rPr lang="zh-CN" altLang="en-US" sz="2800" dirty="0">
                <a:sym typeface="+mn-ea"/>
              </a:rPr>
              <a:t>、对预处理的前三</a:t>
            </a:r>
            <a:r>
              <a:rPr lang="zh-CN" altLang="en-US" sz="2800">
                <a:sym typeface="+mn-ea"/>
              </a:rPr>
              <a:t>个步骤选择</a:t>
            </a:r>
            <a:r>
              <a:rPr lang="zh-CN" altLang="en-US" sz="2800" dirty="0">
                <a:sym typeface="+mn-ea"/>
              </a:rPr>
              <a:t>数据集进行实验。</a:t>
            </a:r>
          </a:p>
          <a:p>
            <a:r>
              <a:rPr lang="en-US" altLang="zh-CN" sz="2800" dirty="0">
                <a:sym typeface="+mn-ea"/>
              </a:rPr>
              <a:t>2</a:t>
            </a:r>
            <a:r>
              <a:rPr lang="zh-CN" altLang="en-US" sz="2800" dirty="0">
                <a:sym typeface="+mn-ea"/>
              </a:rPr>
              <a:t>、针对不同的个体如何进行药物选择决策。</a:t>
            </a:r>
          </a:p>
          <a:p>
            <a:r>
              <a:rPr lang="zh-CN" altLang="en-US" sz="2800" dirty="0">
                <a:solidFill>
                  <a:schemeClr val="tx1"/>
                </a:solidFill>
                <a:sym typeface="+mn-ea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sym typeface="+mn-ea"/>
              </a:rPr>
              <a:t>1</a:t>
            </a:r>
            <a:r>
              <a:rPr lang="zh-CN" altLang="en-US" sz="2800" dirty="0">
                <a:solidFill>
                  <a:schemeClr val="tx1"/>
                </a:solidFill>
                <a:sym typeface="+mn-ea"/>
              </a:rPr>
              <a:t>）即病人在不同的身体状况下（血压、胆固醇、钠、钾、年龄）选择的治疗药物；</a:t>
            </a:r>
          </a:p>
          <a:p>
            <a:r>
              <a:rPr lang="zh-CN" altLang="en-US" sz="2800" dirty="0">
                <a:solidFill>
                  <a:schemeClr val="tx1"/>
                </a:solidFill>
                <a:sym typeface="+mn-ea"/>
              </a:rPr>
              <a:t>（</a:t>
            </a:r>
            <a:r>
              <a:rPr lang="en-US" altLang="zh-CN" sz="2800" dirty="0">
                <a:solidFill>
                  <a:schemeClr val="tx1"/>
                </a:solidFill>
                <a:sym typeface="+mn-ea"/>
              </a:rPr>
              <a:t>2</a:t>
            </a:r>
            <a:r>
              <a:rPr lang="zh-CN" altLang="en-US" sz="2800" dirty="0">
                <a:solidFill>
                  <a:schemeClr val="tx1"/>
                </a:solidFill>
                <a:sym typeface="+mn-ea"/>
              </a:rPr>
              <a:t>）通过自己制定实验方案，筛选出对药物选择决策贡献量较大的有效特征进行后续分析。</a:t>
            </a:r>
            <a:r>
              <a:rPr lang="en-US" altLang="zh-CN" sz="2800" dirty="0">
                <a:solidFill>
                  <a:schemeClr val="tx1"/>
                </a:solidFill>
                <a:sym typeface="+mn-ea"/>
              </a:rPr>
              <a:t>(</a:t>
            </a:r>
            <a:r>
              <a:rPr lang="zh-CN" altLang="en-US" sz="2800" b="1" dirty="0">
                <a:solidFill>
                  <a:srgbClr val="FF0000"/>
                </a:solidFill>
                <a:sym typeface="+mn-ea"/>
              </a:rPr>
              <a:t>数据探索阶段</a:t>
            </a:r>
            <a:r>
              <a:rPr lang="zh-CN" altLang="en-US" sz="2800" dirty="0">
                <a:solidFill>
                  <a:schemeClr val="tx1"/>
                </a:solidFill>
                <a:sym typeface="+mn-ea"/>
              </a:rPr>
              <a:t>。可能会用到数据规约</a:t>
            </a:r>
            <a:r>
              <a:rPr lang="en-US" altLang="zh-CN" sz="2800" dirty="0">
                <a:solidFill>
                  <a:schemeClr val="tx1"/>
                </a:solidFill>
                <a:sym typeface="+mn-ea"/>
              </a:rPr>
              <a:t>)</a:t>
            </a:r>
            <a:r>
              <a:rPr lang="zh-CN" altLang="en-US" sz="2800" dirty="0">
                <a:solidFill>
                  <a:schemeClr val="tx1"/>
                </a:solidFill>
                <a:sym typeface="+mn-ea"/>
              </a:rPr>
              <a:t>，在选择相应特征时要对为什么选择该特征进行说明。（选做）</a:t>
            </a:r>
            <a:endParaRPr lang="zh-CN" altLang="en-US" sz="2800" dirty="0"/>
          </a:p>
          <a:p>
            <a:endParaRPr lang="zh-CN" altLang="en-US" sz="2800" dirty="0"/>
          </a:p>
          <a:p>
            <a:endParaRPr lang="zh-CN" altLang="en-US" sz="28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4136578" y="392648"/>
            <a:ext cx="4450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013539" y="1282874"/>
            <a:ext cx="905319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给出医疗诊病数据集，完成预处理相关的工作流，并完成第二次实验报告。</a:t>
            </a:r>
          </a:p>
          <a:p>
            <a:endParaRPr lang="zh-CN" altLang="en-US" sz="2400" dirty="0"/>
          </a:p>
          <a:p>
            <a:r>
              <a:rPr lang="zh-CN" altLang="en-US" sz="2400" dirty="0"/>
              <a:t>实验要求：</a:t>
            </a:r>
          </a:p>
          <a:p>
            <a:r>
              <a:rPr lang="zh-CN" altLang="en-US" sz="2400" dirty="0"/>
              <a:t>可以参考助教的</a:t>
            </a:r>
            <a:r>
              <a:rPr lang="en-US" altLang="zh-CN" sz="2400" dirty="0"/>
              <a:t>PPT</a:t>
            </a:r>
            <a:r>
              <a:rPr lang="zh-CN" altLang="en-US" sz="2400" dirty="0"/>
              <a:t>中的预处理过程，但必须加上自己的新的想法。</a:t>
            </a:r>
          </a:p>
          <a:p>
            <a:endParaRPr lang="zh-CN" altLang="en-US" sz="2400" dirty="0"/>
          </a:p>
          <a:p>
            <a:r>
              <a:rPr lang="zh-CN" altLang="en-US" sz="2400" dirty="0"/>
              <a:t>上传自己的最终工作流到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</a:rPr>
              <a:t>SmartMining</a:t>
            </a:r>
            <a:r>
              <a:rPr lang="zh-CN" altLang="en-US" sz="2400" dirty="0">
                <a:solidFill>
                  <a:srgbClr val="FF0000"/>
                </a:solidFill>
              </a:rPr>
              <a:t>云平台</a:t>
            </a:r>
            <a:r>
              <a:rPr lang="en-US" altLang="zh-CN" sz="2400" dirty="0"/>
              <a:t>“</a:t>
            </a:r>
            <a:r>
              <a:rPr lang="zh-CN" altLang="en-US" sz="2400" dirty="0"/>
              <a:t>公共流</a:t>
            </a:r>
            <a:r>
              <a:rPr lang="en-US" altLang="zh-CN" sz="2400" dirty="0"/>
              <a:t>”-“2020</a:t>
            </a:r>
            <a:r>
              <a:rPr lang="zh-CN" altLang="en-US" sz="2400" dirty="0"/>
              <a:t>年</a:t>
            </a:r>
            <a:r>
              <a:rPr lang="en-US" altLang="zh-CN" sz="2400" dirty="0"/>
              <a:t>DM</a:t>
            </a:r>
            <a:r>
              <a:rPr lang="zh-CN" altLang="en-US" sz="2400" dirty="0"/>
              <a:t>第二次实验</a:t>
            </a:r>
            <a:r>
              <a:rPr lang="en-US" altLang="zh-CN" sz="2400" dirty="0"/>
              <a:t>”</a:t>
            </a:r>
            <a:r>
              <a:rPr lang="zh-CN" altLang="en-US" sz="2400" dirty="0"/>
              <a:t>目录下。</a:t>
            </a:r>
          </a:p>
          <a:p>
            <a:r>
              <a:rPr lang="zh-CN" altLang="en-US" sz="2400" dirty="0"/>
              <a:t>提交第二次实验报告到</a:t>
            </a:r>
            <a:r>
              <a:rPr lang="zh-CN" altLang="en-US" sz="2400" dirty="0">
                <a:solidFill>
                  <a:srgbClr val="FF0000"/>
                </a:solidFill>
              </a:rPr>
              <a:t>学院云平台</a:t>
            </a:r>
            <a:r>
              <a:rPr lang="zh-CN" altLang="en-US" sz="2400" dirty="0"/>
              <a:t>上。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完成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学号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姓名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_DM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课程实验报告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》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与工作流文件（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学号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姓名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实验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2.flo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）打包压缩，命名格式为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学号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姓名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实验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，上传到学院云平台上。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截止时间：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2020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年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11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月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9</a:t>
            </a:r>
            <a:r>
              <a:rPr lang="zh-CN" altLang="en-US" sz="2400">
                <a:solidFill>
                  <a:srgbClr val="FF0000"/>
                </a:solidFill>
                <a:sym typeface="+mn-ea"/>
              </a:rPr>
              <a:t>日中午</a:t>
            </a:r>
            <a:r>
              <a:rPr lang="en-US" altLang="zh-CN" sz="2400">
                <a:solidFill>
                  <a:srgbClr val="FF0000"/>
                </a:solidFill>
                <a:sym typeface="+mn-ea"/>
              </a:rPr>
              <a:t>12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：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00</a:t>
            </a:r>
            <a:endParaRPr lang="zh-CN" altLang="en-US" sz="2400" dirty="0">
              <a:solidFill>
                <a:srgbClr val="FF0000"/>
              </a:solidFill>
            </a:endParaRPr>
          </a:p>
          <a:p>
            <a:endParaRPr lang="zh-CN" altLang="en-US" sz="2400" dirty="0"/>
          </a:p>
          <a:p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2704821" y="2600890"/>
            <a:ext cx="1493528" cy="1656220"/>
            <a:chOff x="3634653" y="2691325"/>
            <a:chExt cx="1330425" cy="1475350"/>
          </a:xfrm>
        </p:grpSpPr>
        <p:sp>
          <p:nvSpPr>
            <p:cNvPr id="33" name="FLYING IMPRESSION FID FEIZHAO    qq:1964271550"/>
            <p:cNvSpPr/>
            <p:nvPr/>
          </p:nvSpPr>
          <p:spPr bwMode="auto">
            <a:xfrm>
              <a:off x="3634653" y="2691325"/>
              <a:ext cx="1330425" cy="1475350"/>
            </a:xfrm>
            <a:custGeom>
              <a:avLst/>
              <a:gdLst>
                <a:gd name="T0" fmla="*/ 20 w 49"/>
                <a:gd name="T1" fmla="*/ 1 h 54"/>
                <a:gd name="T2" fmla="*/ 29 w 49"/>
                <a:gd name="T3" fmla="*/ 1 h 54"/>
                <a:gd name="T4" fmla="*/ 45 w 49"/>
                <a:gd name="T5" fmla="*/ 10 h 54"/>
                <a:gd name="T6" fmla="*/ 49 w 49"/>
                <a:gd name="T7" fmla="*/ 18 h 54"/>
                <a:gd name="T8" fmla="*/ 49 w 49"/>
                <a:gd name="T9" fmla="*/ 36 h 54"/>
                <a:gd name="T10" fmla="*/ 45 w 49"/>
                <a:gd name="T11" fmla="*/ 44 h 54"/>
                <a:gd name="T12" fmla="*/ 29 w 49"/>
                <a:gd name="T13" fmla="*/ 53 h 54"/>
                <a:gd name="T14" fmla="*/ 20 w 49"/>
                <a:gd name="T15" fmla="*/ 53 h 54"/>
                <a:gd name="T16" fmla="*/ 5 w 49"/>
                <a:gd name="T17" fmla="*/ 44 h 54"/>
                <a:gd name="T18" fmla="*/ 0 w 49"/>
                <a:gd name="T19" fmla="*/ 36 h 54"/>
                <a:gd name="T20" fmla="*/ 0 w 49"/>
                <a:gd name="T21" fmla="*/ 18 h 54"/>
                <a:gd name="T22" fmla="*/ 5 w 49"/>
                <a:gd name="T23" fmla="*/ 10 h 54"/>
                <a:gd name="T24" fmla="*/ 20 w 49"/>
                <a:gd name="T25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54">
                  <a:moveTo>
                    <a:pt x="20" y="1"/>
                  </a:moveTo>
                  <a:cubicBezTo>
                    <a:pt x="23" y="0"/>
                    <a:pt x="27" y="0"/>
                    <a:pt x="29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7" y="12"/>
                    <a:pt x="49" y="15"/>
                    <a:pt x="49" y="18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9"/>
                    <a:pt x="47" y="42"/>
                    <a:pt x="45" y="44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7" y="54"/>
                    <a:pt x="23" y="54"/>
                    <a:pt x="20" y="5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2" y="42"/>
                    <a:pt x="0" y="39"/>
                    <a:pt x="0" y="3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5"/>
                    <a:pt x="2" y="12"/>
                    <a:pt x="5" y="1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rgbClr val="EB5F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LYING IMPRESSION FID FEIZHAO    qq:1964271550"/>
            <p:cNvSpPr/>
            <p:nvPr/>
          </p:nvSpPr>
          <p:spPr bwMode="auto">
            <a:xfrm>
              <a:off x="3902918" y="3032052"/>
              <a:ext cx="793895" cy="793896"/>
            </a:xfrm>
            <a:custGeom>
              <a:avLst/>
              <a:gdLst>
                <a:gd name="T0" fmla="*/ 322 w 2266"/>
                <a:gd name="T1" fmla="*/ 0 h 2266"/>
                <a:gd name="T2" fmla="*/ 336 w 2266"/>
                <a:gd name="T3" fmla="*/ 0 h 2266"/>
                <a:gd name="T4" fmla="*/ 2266 w 2266"/>
                <a:gd name="T5" fmla="*/ 0 h 2266"/>
                <a:gd name="T6" fmla="*/ 1929 w 2266"/>
                <a:gd name="T7" fmla="*/ 337 h 2266"/>
                <a:gd name="T8" fmla="*/ 336 w 2266"/>
                <a:gd name="T9" fmla="*/ 337 h 2266"/>
                <a:gd name="T10" fmla="*/ 336 w 2266"/>
                <a:gd name="T11" fmla="*/ 882 h 2266"/>
                <a:gd name="T12" fmla="*/ 1384 w 2266"/>
                <a:gd name="T13" fmla="*/ 882 h 2266"/>
                <a:gd name="T14" fmla="*/ 1050 w 2266"/>
                <a:gd name="T15" fmla="*/ 1219 h 2266"/>
                <a:gd name="T16" fmla="*/ 336 w 2266"/>
                <a:gd name="T17" fmla="*/ 1219 h 2266"/>
                <a:gd name="T18" fmla="*/ 336 w 2266"/>
                <a:gd name="T19" fmla="*/ 1929 h 2266"/>
                <a:gd name="T20" fmla="*/ 0 w 2266"/>
                <a:gd name="T21" fmla="*/ 2266 h 2266"/>
                <a:gd name="T22" fmla="*/ 0 w 2266"/>
                <a:gd name="T23" fmla="*/ 0 h 2266"/>
                <a:gd name="T24" fmla="*/ 322 w 2266"/>
                <a:gd name="T25" fmla="*/ 0 h 2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6" h="2266">
                  <a:moveTo>
                    <a:pt x="322" y="0"/>
                  </a:moveTo>
                  <a:lnTo>
                    <a:pt x="336" y="0"/>
                  </a:lnTo>
                  <a:lnTo>
                    <a:pt x="2266" y="0"/>
                  </a:lnTo>
                  <a:lnTo>
                    <a:pt x="1929" y="337"/>
                  </a:lnTo>
                  <a:lnTo>
                    <a:pt x="336" y="337"/>
                  </a:lnTo>
                  <a:lnTo>
                    <a:pt x="336" y="882"/>
                  </a:lnTo>
                  <a:lnTo>
                    <a:pt x="1384" y="882"/>
                  </a:lnTo>
                  <a:lnTo>
                    <a:pt x="1050" y="1219"/>
                  </a:lnTo>
                  <a:lnTo>
                    <a:pt x="336" y="1219"/>
                  </a:lnTo>
                  <a:lnTo>
                    <a:pt x="336" y="1929"/>
                  </a:lnTo>
                  <a:lnTo>
                    <a:pt x="0" y="2266"/>
                  </a:lnTo>
                  <a:lnTo>
                    <a:pt x="0" y="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" name="FLYING IMPRESSION FID FEIZHAO    qq:1964271550"/>
          <p:cNvSpPr txBox="1"/>
          <p:nvPr>
            <p:custDataLst>
              <p:tags r:id="rId1"/>
            </p:custDataLst>
          </p:nvPr>
        </p:nvSpPr>
        <p:spPr>
          <a:xfrm>
            <a:off x="4423307" y="2707329"/>
            <a:ext cx="54336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</a:t>
            </a:r>
            <a:r>
              <a:rPr lang="en-US" altLang="zh-CN" sz="6000" dirty="0">
                <a:solidFill>
                  <a:srgbClr val="309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</a:t>
            </a:r>
            <a:endParaRPr lang="zh-CN" altLang="en-US" sz="6000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4423307" y="3583079"/>
            <a:ext cx="4644156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5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Professional custom all kinds of industry </a:t>
            </a:r>
            <a:r>
              <a:rPr lang="en-US" altLang="zh-CN" sz="1050" dirty="0" err="1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en-US" altLang="zh-CN" sz="105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template, this work belongs to fly impression design original, do not download after the network communication.</a:t>
            </a:r>
            <a:endParaRPr lang="zh-CN" altLang="en-US" sz="1050" dirty="0">
              <a:solidFill>
                <a:srgbClr val="E7E6E6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1839595" y="2679700"/>
            <a:ext cx="82829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数据挖掘第一次作业点评</a:t>
            </a:r>
          </a:p>
        </p:txBody>
      </p:sp>
      <p:pic>
        <p:nvPicPr>
          <p:cNvPr id="2" name="FLYING IMPRESSION FID FEIZHAO    qq:196427155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7642" y="-1013629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465873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1839595" y="2679700"/>
            <a:ext cx="82829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数据挖掘第二次实验讲解</a:t>
            </a:r>
          </a:p>
        </p:txBody>
      </p:sp>
      <p:pic>
        <p:nvPicPr>
          <p:cNvPr id="2" name="FLYING IMPRESSION FID FEIZHAO    qq:196427155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7642" y="-1013629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69150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3007548" y="2598003"/>
            <a:ext cx="4450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第二次实验讲解</a:t>
            </a:r>
          </a:p>
        </p:txBody>
      </p:sp>
      <p:sp>
        <p:nvSpPr>
          <p:cNvPr id="52" name="FLYING IMPRESSION FID FEIZHAO    qq:1964271550"/>
          <p:cNvSpPr/>
          <p:nvPr/>
        </p:nvSpPr>
        <p:spPr>
          <a:xfrm>
            <a:off x="3105973" y="3485488"/>
            <a:ext cx="1706880" cy="460375"/>
          </a:xfrm>
          <a:prstGeom prst="rect">
            <a:avLst/>
          </a:prstGeom>
          <a:solidFill>
            <a:srgbClr val="FCB030"/>
          </a:solidFill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数据预处理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828865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数据预处理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070100" y="1312545"/>
            <a:ext cx="853757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</a:rPr>
              <a:t>首先需要了解数据预处理的思路：</a:t>
            </a:r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</p:txBody>
      </p:sp>
      <p:sp>
        <p:nvSpPr>
          <p:cNvPr id="2" name="文本框 1"/>
          <p:cNvSpPr txBox="1"/>
          <p:nvPr/>
        </p:nvSpPr>
        <p:spPr>
          <a:xfrm>
            <a:off x="2271395" y="1873250"/>
            <a:ext cx="8537575" cy="4984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>
                <a:solidFill>
                  <a:schemeClr val="tx1"/>
                </a:solidFill>
              </a:rPr>
              <a:t>I</a:t>
            </a:r>
            <a:r>
              <a:rPr lang="zh-CN" altLang="en-US" sz="3000" b="1">
                <a:solidFill>
                  <a:schemeClr val="tx1"/>
                </a:solidFill>
              </a:rPr>
              <a:t>、数据清理：</a:t>
            </a:r>
          </a:p>
          <a:p>
            <a:r>
              <a:rPr lang="en-US" altLang="zh-CN" sz="3000" b="1">
                <a:solidFill>
                  <a:schemeClr val="tx1"/>
                </a:solidFill>
              </a:rPr>
              <a:t>	</a:t>
            </a:r>
            <a:r>
              <a:rPr lang="en-US" altLang="zh-CN" sz="2800">
                <a:solidFill>
                  <a:schemeClr val="tx1"/>
                </a:solidFill>
              </a:rPr>
              <a:t>数据清理要去除源数据集中的噪声数据和无关数据，处理遗漏数据和清洗脏数据，空缺值，识别删除孤立点等。</a:t>
            </a:r>
          </a:p>
          <a:p>
            <a:endParaRPr lang="en-US" altLang="zh-CN" sz="3000" b="1">
              <a:solidFill>
                <a:schemeClr val="tx1"/>
              </a:solidFill>
            </a:endParaRPr>
          </a:p>
          <a:p>
            <a:r>
              <a:rPr lang="en-US" altLang="zh-CN" sz="3000" b="1"/>
              <a:t>II</a:t>
            </a:r>
            <a:r>
              <a:rPr lang="zh-CN" altLang="en-US" sz="3000" b="1"/>
              <a:t>、数据集成：</a:t>
            </a:r>
          </a:p>
          <a:p>
            <a:r>
              <a:rPr lang="en-US" altLang="zh-CN" sz="2800"/>
              <a:t>	</a:t>
            </a:r>
            <a:r>
              <a:rPr lang="zh-CN" altLang="en-US" sz="2800">
                <a:sym typeface="+mn-ea"/>
              </a:rPr>
              <a:t>多个数据源合并成一致的数据存储，</a:t>
            </a:r>
            <a:r>
              <a:rPr lang="en-US" altLang="zh-CN" sz="2800"/>
              <a:t>对于现实世界的同一实体，来自不同数据源的属性值可能不同，这可能是因为表示、比例、或编码、数据类型、单位不统一、字段长度不同。</a:t>
            </a:r>
            <a:endParaRPr lang="en-US" altLang="zh-CN" sz="3000" b="1"/>
          </a:p>
          <a:p>
            <a:endParaRPr lang="en-US" altLang="zh-CN" sz="3000" b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828865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数据预处理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070100" y="1341120"/>
            <a:ext cx="853757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</a:rPr>
              <a:t>首先需要了解数据预处理的思路：</a:t>
            </a:r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</p:txBody>
      </p:sp>
      <p:sp>
        <p:nvSpPr>
          <p:cNvPr id="2" name="文本框 1"/>
          <p:cNvSpPr txBox="1"/>
          <p:nvPr/>
        </p:nvSpPr>
        <p:spPr>
          <a:xfrm>
            <a:off x="2388235" y="2028825"/>
            <a:ext cx="8698230" cy="4554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/>
              <a:t>III</a:t>
            </a:r>
            <a:r>
              <a:rPr lang="zh-CN" altLang="en-US" sz="3000" b="1"/>
              <a:t>、数据变换</a:t>
            </a:r>
            <a:r>
              <a:rPr lang="en-US" altLang="zh-CN" sz="3000" b="1"/>
              <a:t>(</a:t>
            </a:r>
            <a:r>
              <a:rPr lang="zh-CN" altLang="en-US" sz="3000" b="1"/>
              <a:t>转换</a:t>
            </a:r>
            <a:r>
              <a:rPr lang="en-US" altLang="zh-CN" sz="3000" b="1"/>
              <a:t>)</a:t>
            </a:r>
            <a:r>
              <a:rPr lang="zh-CN" altLang="en-US" sz="3000" b="1"/>
              <a:t>：</a:t>
            </a:r>
          </a:p>
          <a:p>
            <a:r>
              <a:rPr lang="en-US" altLang="zh-CN" sz="3000" b="1"/>
              <a:t>	</a:t>
            </a:r>
            <a:r>
              <a:rPr lang="en-US" altLang="zh-CN" sz="2800"/>
              <a:t>数据转换就是通过</a:t>
            </a:r>
            <a:r>
              <a:rPr lang="en-US" altLang="zh-CN" sz="2800" b="1"/>
              <a:t>标准化</a:t>
            </a:r>
            <a:r>
              <a:rPr lang="en-US" altLang="zh-CN" sz="2800"/>
              <a:t>、离散化与分层化让数据变得更加一致，更加容易被模型处理</a:t>
            </a:r>
            <a:r>
              <a:rPr lang="zh-CN" altLang="en-US" sz="2800"/>
              <a:t>。</a:t>
            </a:r>
          </a:p>
          <a:p>
            <a:endParaRPr lang="en-US" altLang="zh-CN" sz="3000" b="1"/>
          </a:p>
          <a:p>
            <a:r>
              <a:rPr lang="en-US" altLang="zh-CN" sz="3000" b="1"/>
              <a:t>IV</a:t>
            </a:r>
            <a:r>
              <a:rPr lang="zh-CN" altLang="en-US" sz="3000" b="1"/>
              <a:t>、数据规约：</a:t>
            </a:r>
          </a:p>
          <a:p>
            <a:r>
              <a:rPr lang="en-US" altLang="zh-CN" sz="3000" b="1"/>
              <a:t>	</a:t>
            </a:r>
            <a:r>
              <a:rPr lang="en-US" altLang="zh-CN" sz="2800"/>
              <a:t>数据规约是将数据库中的海量数据进行规约，规约之后的数据仍接近于保持原数据的完整性，但数据量相对小的多，这样进行挖掘的性能和效率会得到很大的提高。数据规约的策略主要有数据立方体聚集，</a:t>
            </a:r>
            <a:r>
              <a:rPr lang="en-US" altLang="zh-CN" sz="2800" b="1"/>
              <a:t>维规约</a:t>
            </a:r>
            <a:r>
              <a:rPr lang="en-US" altLang="zh-CN" sz="2800"/>
              <a:t>，数据压缩，数值压缩，离散化和概念分层。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4450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26870" y="1282700"/>
            <a:ext cx="8537575" cy="1876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</a:rPr>
              <a:t>上述四个方面每部分对应的实验要求：</a:t>
            </a:r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</p:txBody>
      </p:sp>
      <p:sp>
        <p:nvSpPr>
          <p:cNvPr id="2" name="文本框 1"/>
          <p:cNvSpPr txBox="1"/>
          <p:nvPr/>
        </p:nvSpPr>
        <p:spPr>
          <a:xfrm>
            <a:off x="1739900" y="1965325"/>
            <a:ext cx="10086340" cy="404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0</a:t>
            </a:r>
            <a:r>
              <a:rPr lang="zh-CN" altLang="en-US" sz="3200" b="1" dirty="0">
                <a:solidFill>
                  <a:srgbClr val="FF0000"/>
                </a:solidFill>
              </a:rPr>
              <a:t>、数据来源</a:t>
            </a:r>
            <a:endParaRPr lang="en-US" altLang="zh-CN" sz="3200" b="1" dirty="0">
              <a:solidFill>
                <a:srgbClr val="FF0000"/>
              </a:solidFill>
            </a:endParaRPr>
          </a:p>
          <a:p>
            <a:r>
              <a:rPr lang="en-US" altLang="zh-CN" sz="3200" b="1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连接为</a:t>
            </a:r>
            <a:r>
              <a:rPr lang="en-US" altLang="zh-CN" sz="28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mysql</a:t>
            </a:r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数据库，注意将数据库连接字符串相应位置的</a:t>
            </a:r>
            <a:r>
              <a:rPr lang="en-US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IP</a:t>
            </a:r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和数据库名设置为需要连接的数据库的对应配置。</a:t>
            </a:r>
            <a:endParaRPr lang="en-US" altLang="zh-CN" sz="2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266700">
              <a:spcBef>
                <a:spcPct val="0"/>
              </a:spcBef>
              <a:spcAft>
                <a:spcPts val="1000"/>
              </a:spcAft>
            </a:pPr>
            <a:r>
              <a:rPr lang="en-US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10.251.254.54:3306 </a:t>
            </a:r>
            <a:r>
              <a:rPr lang="en-US" altLang="zh-CN" sz="28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sjx</a:t>
            </a:r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  在模式和表名称中选择需要用到的表</a:t>
            </a:r>
            <a:endParaRPr lang="en-US" altLang="zh-CN" sz="2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266700">
              <a:spcBef>
                <a:spcPct val="0"/>
              </a:spcBef>
              <a:spcAft>
                <a:spcPts val="1000"/>
              </a:spcAft>
            </a:pPr>
            <a:r>
              <a:rPr lang="zh-CN" alt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（表</a:t>
            </a:r>
            <a:r>
              <a:rPr lang="en-US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DRUGN1 </a:t>
            </a:r>
            <a:r>
              <a:rPr lang="zh-CN" alt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表</a:t>
            </a:r>
            <a:r>
              <a:rPr lang="en-US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DRUGN2</a:t>
            </a:r>
            <a:r>
              <a:rPr lang="zh-CN" alt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）</a:t>
            </a:r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。</a:t>
            </a:r>
          </a:p>
          <a:p>
            <a:pPr lvl="0" indent="266700">
              <a:spcBef>
                <a:spcPct val="0"/>
              </a:spcBef>
              <a:spcAft>
                <a:spcPts val="1000"/>
              </a:spcAft>
            </a:pPr>
            <a:r>
              <a:rPr lang="zh-CN" altLang="en-US" sz="2800" b="1" dirty="0">
                <a:latin typeface="Calibri" panose="020F0502020204030204" pitchFamily="34" charset="0"/>
                <a:cs typeface="Times New Roman" panose="02020603050405020304" pitchFamily="18" charset="0"/>
                <a:sym typeface="+mn-ea"/>
              </a:rPr>
              <a:t>用户名：</a:t>
            </a:r>
            <a:r>
              <a:rPr lang="en-US" altLang="zh-CN" sz="2800" b="1" dirty="0">
                <a:latin typeface="Calibri" panose="020F0502020204030204" pitchFamily="34" charset="0"/>
                <a:cs typeface="Times New Roman" panose="02020603050405020304" pitchFamily="18" charset="0"/>
                <a:sym typeface="+mn-ea"/>
              </a:rPr>
              <a:t>root </a:t>
            </a:r>
            <a:r>
              <a:rPr lang="zh-CN" altLang="en-US" sz="2800" b="1" dirty="0">
                <a:latin typeface="Calibri" panose="020F0502020204030204" pitchFamily="34" charset="0"/>
                <a:cs typeface="Times New Roman" panose="02020603050405020304" pitchFamily="18" charset="0"/>
                <a:sym typeface="+mn-ea"/>
              </a:rPr>
              <a:t>密码：</a:t>
            </a:r>
            <a:r>
              <a:rPr lang="en-US" altLang="zh-CN" sz="2800" b="1" dirty="0">
                <a:latin typeface="Calibri" panose="020F0502020204030204" pitchFamily="34" charset="0"/>
                <a:cs typeface="Times New Roman" panose="02020603050405020304" pitchFamily="18" charset="0"/>
                <a:sym typeface="+mn-ea"/>
              </a:rPr>
              <a:t> Car-M54PW</a:t>
            </a:r>
            <a:endParaRPr lang="en-US" altLang="zh-CN" sz="2800" b="1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altLang="zh-CN" sz="2800" dirty="0"/>
          </a:p>
          <a:p>
            <a:endParaRPr lang="zh-CN" altLang="en-US" sz="2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DFA0B50-749B-4538-8A4E-01559D9A2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5817" y="4180860"/>
            <a:ext cx="3669416" cy="198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1866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4450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26870" y="1282700"/>
            <a:ext cx="8537575" cy="1876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</a:rPr>
              <a:t>上述四个方面每部分对应的实验要求：</a:t>
            </a:r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</p:txBody>
      </p:sp>
      <p:sp>
        <p:nvSpPr>
          <p:cNvPr id="2" name="文本框 1"/>
          <p:cNvSpPr txBox="1"/>
          <p:nvPr/>
        </p:nvSpPr>
        <p:spPr>
          <a:xfrm>
            <a:off x="1739900" y="1965325"/>
            <a:ext cx="1008634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、数据清理：</a:t>
            </a:r>
            <a:endParaRPr lang="zh-CN" altLang="en-US" sz="3200" dirty="0"/>
          </a:p>
          <a:p>
            <a:r>
              <a:rPr lang="en-US" altLang="zh-CN" sz="2800" dirty="0">
                <a:solidFill>
                  <a:srgbClr val="FF0000"/>
                </a:solidFill>
              </a:rPr>
              <a:t>---</a:t>
            </a:r>
            <a:r>
              <a:rPr lang="zh-CN" altLang="en-US" sz="2800" dirty="0">
                <a:solidFill>
                  <a:srgbClr val="FF0000"/>
                </a:solidFill>
              </a:rPr>
              <a:t>填补空缺值</a:t>
            </a:r>
            <a:r>
              <a:rPr lang="zh-CN" altLang="en-US" sz="2400" dirty="0"/>
              <a:t>(数值型/非数值型；</a:t>
            </a:r>
            <a:r>
              <a:rPr lang="zh-CN" altLang="en-US" sz="2400" dirty="0">
                <a:sym typeface="+mn-ea"/>
              </a:rPr>
              <a:t>数据集</a:t>
            </a:r>
            <a:r>
              <a:rPr lang="en-US" altLang="zh-CN" sz="2400" dirty="0">
                <a:sym typeface="+mn-ea"/>
              </a:rPr>
              <a:t>DRUGN1</a:t>
            </a:r>
            <a:r>
              <a:rPr lang="zh-CN" altLang="en-US" sz="2400" dirty="0">
                <a:sym typeface="+mn-ea"/>
              </a:rPr>
              <a:t>)：</a:t>
            </a:r>
            <a:endParaRPr lang="zh-CN" altLang="en-US" sz="2800" dirty="0"/>
          </a:p>
          <a:p>
            <a:r>
              <a:rPr lang="en-US" altLang="zh-CN" sz="2800" dirty="0"/>
              <a:t>	</a:t>
            </a:r>
            <a:r>
              <a:rPr lang="en-US" altLang="zh-CN" sz="2800" dirty="0" err="1"/>
              <a:t>I.用一个全局常量替换空缺值</a:t>
            </a:r>
            <a:endParaRPr lang="en-US" altLang="zh-CN" sz="2800" dirty="0"/>
          </a:p>
          <a:p>
            <a:r>
              <a:rPr lang="en-US" altLang="zh-CN" sz="2800" dirty="0"/>
              <a:t>	</a:t>
            </a:r>
            <a:r>
              <a:rPr lang="en-US" altLang="zh-CN" sz="2800" dirty="0" err="1"/>
              <a:t>II.使用属性的平均值填充空缺值</a:t>
            </a:r>
            <a:endParaRPr lang="en-US" altLang="zh-CN" sz="2800" dirty="0"/>
          </a:p>
          <a:p>
            <a:r>
              <a:rPr lang="en-US" altLang="zh-CN" sz="2800" dirty="0"/>
              <a:t>	</a:t>
            </a:r>
            <a:r>
              <a:rPr lang="en-US" altLang="zh-CN" sz="2800" dirty="0" err="1"/>
              <a:t>III.将所有元组按照某些属性分类，然后用同一类中属性的平均值填充空缺值</a:t>
            </a:r>
            <a:r>
              <a:rPr lang="en-US" altLang="zh-CN" sz="2800" dirty="0"/>
              <a:t>(</a:t>
            </a:r>
            <a:r>
              <a:rPr lang="zh-CN" altLang="en-US" sz="2800" dirty="0"/>
              <a:t>可以在学完后续分类算法后再自行尝试</a:t>
            </a:r>
            <a:r>
              <a:rPr lang="en-US" altLang="zh-CN" sz="2800" dirty="0"/>
              <a:t>)。</a:t>
            </a:r>
          </a:p>
          <a:p>
            <a:r>
              <a:rPr lang="en-US" altLang="zh-CN" sz="2800" dirty="0">
                <a:solidFill>
                  <a:srgbClr val="FF0000"/>
                </a:solidFill>
              </a:rPr>
              <a:t>---</a:t>
            </a:r>
            <a:r>
              <a:rPr lang="zh-CN" altLang="en-US" sz="2800" dirty="0">
                <a:solidFill>
                  <a:srgbClr val="FF0000"/>
                </a:solidFill>
              </a:rPr>
              <a:t>平滑噪声数据</a:t>
            </a:r>
            <a:r>
              <a:rPr lang="en-US" altLang="zh-CN" sz="2800" dirty="0"/>
              <a:t>(</a:t>
            </a:r>
            <a:r>
              <a:rPr lang="zh-CN" altLang="en-US" sz="2400" dirty="0"/>
              <a:t>需要先</a:t>
            </a:r>
            <a:r>
              <a:rPr lang="zh-CN" altLang="en-US" sz="2400" dirty="0">
                <a:sym typeface="+mn-ea"/>
              </a:rPr>
              <a:t>识别孤立点；数据集</a:t>
            </a:r>
            <a:r>
              <a:rPr lang="en-US" altLang="zh-CN" sz="2400" dirty="0">
                <a:sym typeface="+mn-ea"/>
              </a:rPr>
              <a:t>DRUGN2</a:t>
            </a:r>
            <a:r>
              <a:rPr lang="en-US" altLang="zh-CN" sz="2400" dirty="0"/>
              <a:t>)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r>
              <a:rPr lang="en-US" altLang="zh-CN" sz="2800" dirty="0"/>
              <a:t>	I.</a:t>
            </a:r>
            <a:r>
              <a:rPr lang="zh-CN" altLang="en-US" sz="2800" b="1" dirty="0"/>
              <a:t>散点图识别</a:t>
            </a:r>
            <a:endParaRPr lang="en-US" altLang="zh-CN" sz="2800" dirty="0"/>
          </a:p>
          <a:p>
            <a:r>
              <a:rPr lang="en-US" altLang="zh-CN" sz="2800" dirty="0"/>
              <a:t>	</a:t>
            </a:r>
            <a:r>
              <a:rPr lang="en-US" altLang="zh-CN" sz="2800" dirty="0" err="1"/>
              <a:t>II.聚类法识别孤立点</a:t>
            </a:r>
            <a:r>
              <a:rPr lang="en-US" altLang="zh-CN" sz="2800" dirty="0">
                <a:sym typeface="+mn-ea"/>
              </a:rPr>
              <a:t>(</a:t>
            </a:r>
            <a:r>
              <a:rPr lang="zh-CN" altLang="en-US" sz="2800" dirty="0">
                <a:sym typeface="+mn-ea"/>
              </a:rPr>
              <a:t>可以在学完后续聚类算法后再自行尝试</a:t>
            </a:r>
            <a:r>
              <a:rPr lang="en-US" altLang="zh-CN" sz="2800" dirty="0">
                <a:sym typeface="+mn-ea"/>
              </a:rPr>
              <a:t>)。</a:t>
            </a:r>
          </a:p>
          <a:p>
            <a:r>
              <a:rPr lang="en-US" altLang="zh-CN" sz="2800" dirty="0"/>
              <a:t>	III.</a:t>
            </a:r>
            <a:r>
              <a:rPr lang="zh-CN" altLang="en-US" sz="2800" dirty="0"/>
              <a:t>错误信息</a:t>
            </a:r>
            <a:endParaRPr lang="en-US" altLang="zh-CN" sz="2800" dirty="0"/>
          </a:p>
          <a:p>
            <a:endParaRPr lang="en-US" altLang="zh-CN" sz="2800" dirty="0"/>
          </a:p>
          <a:p>
            <a:endParaRPr lang="zh-CN" altLang="en-US" sz="28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4450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第二次实验内容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09725" y="1392555"/>
            <a:ext cx="8537575" cy="1876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rgbClr val="FF0000"/>
                </a:solidFill>
                <a:sym typeface="+mn-ea"/>
              </a:rPr>
              <a:t>上述四个方面每部分对应的实验要求：</a:t>
            </a:r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</p:txBody>
      </p:sp>
      <p:sp>
        <p:nvSpPr>
          <p:cNvPr id="2" name="文本框 1"/>
          <p:cNvSpPr txBox="1"/>
          <p:nvPr/>
        </p:nvSpPr>
        <p:spPr>
          <a:xfrm>
            <a:off x="1609725" y="2277110"/>
            <a:ext cx="963549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</a:rPr>
              <a:t>2</a:t>
            </a:r>
            <a:r>
              <a:rPr lang="zh-CN" altLang="en-US" sz="2800" b="1" dirty="0">
                <a:solidFill>
                  <a:srgbClr val="FF0000"/>
                </a:solidFill>
              </a:rPr>
              <a:t>、数据集成</a:t>
            </a:r>
            <a:r>
              <a:rPr lang="en-US" altLang="zh-CN" sz="2400" dirty="0">
                <a:sym typeface="+mn-ea"/>
              </a:rPr>
              <a:t>(</a:t>
            </a:r>
            <a:r>
              <a:rPr lang="zh-CN" altLang="en-US" sz="2400" dirty="0">
                <a:sym typeface="+mn-ea"/>
              </a:rPr>
              <a:t>数据集</a:t>
            </a:r>
            <a:r>
              <a:rPr lang="en-US" altLang="zh-CN" sz="2400" dirty="0">
                <a:sym typeface="+mn-ea"/>
              </a:rPr>
              <a:t>DRUGN1 </a:t>
            </a:r>
            <a:r>
              <a:rPr lang="zh-CN" altLang="en-US" sz="2400" dirty="0">
                <a:sym typeface="+mn-ea"/>
              </a:rPr>
              <a:t>，数据集</a:t>
            </a:r>
            <a:r>
              <a:rPr lang="en-US" altLang="zh-CN" sz="2400" dirty="0">
                <a:sym typeface="+mn-ea"/>
              </a:rPr>
              <a:t>DRUGN2)</a:t>
            </a:r>
            <a:r>
              <a:rPr lang="zh-CN" altLang="en-US" sz="2400" dirty="0">
                <a:sym typeface="+mn-ea"/>
              </a:rPr>
              <a:t>：</a:t>
            </a:r>
            <a:endParaRPr lang="zh-CN" altLang="en-US" sz="2800" dirty="0"/>
          </a:p>
          <a:p>
            <a:r>
              <a:rPr lang="en-US" altLang="zh-CN" sz="2800" dirty="0"/>
              <a:t>---</a:t>
            </a:r>
            <a:r>
              <a:rPr lang="zh-CN" altLang="en-US" sz="2800" dirty="0"/>
              <a:t>不同来源数据集集成过程中考虑至少三点及以上可能出现的问题：如数据类型、单位、名称等。</a:t>
            </a:r>
          </a:p>
          <a:p>
            <a:r>
              <a:rPr lang="en-US" altLang="zh-CN" sz="2800" b="1" dirty="0">
                <a:solidFill>
                  <a:srgbClr val="FF0000"/>
                </a:solidFill>
              </a:rPr>
              <a:t>3</a:t>
            </a:r>
            <a:r>
              <a:rPr lang="zh-CN" altLang="en-US" sz="2800" b="1" dirty="0">
                <a:solidFill>
                  <a:srgbClr val="FF0000"/>
                </a:solidFill>
              </a:rPr>
              <a:t>、数据变换</a:t>
            </a:r>
            <a:r>
              <a:rPr lang="zh-CN" altLang="en-US" sz="2400" dirty="0">
                <a:sym typeface="+mn-ea"/>
              </a:rPr>
              <a:t>(数据集</a:t>
            </a:r>
            <a:r>
              <a:rPr lang="en-US" altLang="zh-CN" sz="2400" dirty="0">
                <a:sym typeface="+mn-ea"/>
              </a:rPr>
              <a:t>DRUGN1</a:t>
            </a:r>
            <a:r>
              <a:rPr lang="zh-CN" altLang="en-US" sz="2400" dirty="0">
                <a:sym typeface="+mn-ea"/>
              </a:rPr>
              <a:t>，数据集</a:t>
            </a:r>
            <a:r>
              <a:rPr lang="en-US" altLang="zh-CN" sz="2400" dirty="0">
                <a:sym typeface="+mn-ea"/>
              </a:rPr>
              <a:t>DRUGN2</a:t>
            </a:r>
            <a:r>
              <a:rPr lang="zh-CN" altLang="en-US" sz="2400" dirty="0">
                <a:sym typeface="+mn-ea"/>
              </a:rPr>
              <a:t>)</a:t>
            </a:r>
            <a:r>
              <a:rPr lang="zh-CN" altLang="en-US" sz="2400" dirty="0"/>
              <a:t>：</a:t>
            </a:r>
            <a:endParaRPr lang="zh-CN" altLang="en-US" sz="2800" dirty="0"/>
          </a:p>
          <a:p>
            <a:r>
              <a:rPr lang="en-US" altLang="zh-CN" sz="2800" dirty="0"/>
              <a:t>---</a:t>
            </a:r>
            <a:r>
              <a:rPr lang="zh-CN" altLang="en-US" sz="2800" dirty="0"/>
              <a:t>将现有变量变换为满足后续建模要求的类型</a:t>
            </a:r>
          </a:p>
          <a:p>
            <a:r>
              <a:rPr lang="en-US" altLang="zh-CN" sz="2800" dirty="0"/>
              <a:t>(</a:t>
            </a:r>
            <a:r>
              <a:rPr lang="zh-CN" altLang="en-US" sz="2800" dirty="0"/>
              <a:t>例如在后续进行算法分析前要保证量纲的一致，对数据需进行规范化处理</a:t>
            </a:r>
            <a:r>
              <a:rPr lang="en-US" altLang="zh-CN" sz="2800" dirty="0"/>
              <a:t>)</a:t>
            </a:r>
            <a:endParaRPr lang="zh-CN" altLang="en-US" sz="2800" dirty="0"/>
          </a:p>
          <a:p>
            <a:r>
              <a:rPr lang="en-US" altLang="zh-CN" sz="2800" b="1" dirty="0">
                <a:solidFill>
                  <a:srgbClr val="FF0000"/>
                </a:solidFill>
              </a:rPr>
              <a:t>4、数据规约</a:t>
            </a:r>
            <a:r>
              <a:rPr lang="zh-CN" altLang="en-US" sz="2400" dirty="0"/>
              <a:t>(</a:t>
            </a:r>
            <a:r>
              <a:rPr lang="zh-CN" altLang="en-US" sz="2400" dirty="0">
                <a:sym typeface="+mn-ea"/>
              </a:rPr>
              <a:t>数据集</a:t>
            </a:r>
            <a:r>
              <a:rPr lang="en-US" altLang="zh-CN" sz="2400" dirty="0">
                <a:sym typeface="+mn-ea"/>
              </a:rPr>
              <a:t>DRUGN1</a:t>
            </a:r>
            <a:r>
              <a:rPr lang="zh-CN" altLang="en-US" sz="2400" dirty="0">
                <a:sym typeface="+mn-ea"/>
              </a:rPr>
              <a:t>，数据集</a:t>
            </a:r>
            <a:r>
              <a:rPr lang="en-US" altLang="zh-CN" sz="2400" dirty="0">
                <a:sym typeface="+mn-ea"/>
              </a:rPr>
              <a:t>DRUGN2</a:t>
            </a:r>
            <a:r>
              <a:rPr lang="zh-CN" altLang="en-US" sz="2400" dirty="0">
                <a:sym typeface="+mn-ea"/>
              </a:rPr>
              <a:t>，</a:t>
            </a:r>
            <a:r>
              <a:rPr lang="zh-CN" altLang="en-US" sz="2400" dirty="0"/>
              <a:t>在实验第</a:t>
            </a:r>
            <a:r>
              <a:rPr lang="en-US" altLang="zh-CN" sz="2400" dirty="0"/>
              <a:t>2</a:t>
            </a:r>
            <a:r>
              <a:rPr lang="zh-CN" altLang="en-US" sz="2400" dirty="0"/>
              <a:t>题中体现)：</a:t>
            </a:r>
            <a:endParaRPr lang="zh-CN" altLang="en-US" sz="2800" b="1" dirty="0">
              <a:solidFill>
                <a:srgbClr val="FF0000"/>
              </a:solidFill>
            </a:endParaRPr>
          </a:p>
          <a:p>
            <a:r>
              <a:rPr lang="zh-CN" altLang="en-US" sz="2800" dirty="0"/>
              <a:t>---检测并删除不相关、弱相关的或冗余的属性或维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901</Words>
  <Application>Microsoft Office PowerPoint</Application>
  <PresentationFormat>宽屏</PresentationFormat>
  <Paragraphs>114</Paragraphs>
  <Slides>15</Slides>
  <Notes>15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（飞印象）简约商务通用模板</dc:title>
  <dc:creator>飞印象</dc:creator>
  <cp:lastModifiedBy>路宽 尚</cp:lastModifiedBy>
  <cp:revision>387</cp:revision>
  <dcterms:created xsi:type="dcterms:W3CDTF">2016-12-28T11:29:00Z</dcterms:created>
  <dcterms:modified xsi:type="dcterms:W3CDTF">2020-11-04T14:24:02Z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2052-11.1.0.9145</vt:lpwstr>
  </property>
  <property fmtid="{D5CDD505-2E9C-101B-9397-08002B2CF9AE}" pid="3" name="KSORubyTemplateID">
    <vt:lpwstr>2</vt:lpwstr>
  </property>
</Properties>
</file>

<file path=docProps/thumbnail.jpeg>
</file>